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3"/>
  </p:notesMasterIdLst>
  <p:sldIdLst>
    <p:sldId id="258" r:id="rId2"/>
    <p:sldId id="308" r:id="rId3"/>
    <p:sldId id="467" r:id="rId4"/>
    <p:sldId id="433" r:id="rId5"/>
    <p:sldId id="435" r:id="rId6"/>
    <p:sldId id="436" r:id="rId7"/>
    <p:sldId id="474" r:id="rId8"/>
    <p:sldId id="441" r:id="rId9"/>
    <p:sldId id="390" r:id="rId10"/>
    <p:sldId id="475" r:id="rId11"/>
    <p:sldId id="476" r:id="rId12"/>
    <p:sldId id="360" r:id="rId13"/>
    <p:sldId id="387" r:id="rId14"/>
    <p:sldId id="477" r:id="rId15"/>
    <p:sldId id="472" r:id="rId16"/>
    <p:sldId id="368" r:id="rId17"/>
    <p:sldId id="356" r:id="rId18"/>
    <p:sldId id="365" r:id="rId19"/>
    <p:sldId id="259" r:id="rId20"/>
    <p:sldId id="380" r:id="rId21"/>
    <p:sldId id="366" r:id="rId22"/>
    <p:sldId id="367" r:id="rId23"/>
    <p:sldId id="372" r:id="rId24"/>
    <p:sldId id="373" r:id="rId25"/>
    <p:sldId id="374" r:id="rId26"/>
    <p:sldId id="385" r:id="rId27"/>
    <p:sldId id="383" r:id="rId28"/>
    <p:sldId id="377" r:id="rId29"/>
    <p:sldId id="369" r:id="rId30"/>
    <p:sldId id="384" r:id="rId31"/>
    <p:sldId id="392" r:id="rId32"/>
    <p:sldId id="393" r:id="rId33"/>
    <p:sldId id="394" r:id="rId34"/>
    <p:sldId id="446" r:id="rId35"/>
    <p:sldId id="395" r:id="rId36"/>
    <p:sldId id="396" r:id="rId37"/>
    <p:sldId id="461" r:id="rId38"/>
    <p:sldId id="397" r:id="rId39"/>
    <p:sldId id="462" r:id="rId40"/>
    <p:sldId id="463" r:id="rId41"/>
    <p:sldId id="398" r:id="rId42"/>
    <p:sldId id="442" r:id="rId43"/>
    <p:sldId id="469" r:id="rId44"/>
    <p:sldId id="470" r:id="rId45"/>
    <p:sldId id="473" r:id="rId46"/>
    <p:sldId id="399" r:id="rId47"/>
    <p:sldId id="400" r:id="rId48"/>
    <p:sldId id="401" r:id="rId49"/>
    <p:sldId id="402" r:id="rId50"/>
    <p:sldId id="403" r:id="rId51"/>
    <p:sldId id="405" r:id="rId52"/>
    <p:sldId id="406" r:id="rId53"/>
    <p:sldId id="412" r:id="rId54"/>
    <p:sldId id="444" r:id="rId55"/>
    <p:sldId id="416" r:id="rId56"/>
    <p:sldId id="431" r:id="rId57"/>
    <p:sldId id="471" r:id="rId58"/>
    <p:sldId id="417" r:id="rId59"/>
    <p:sldId id="418" r:id="rId60"/>
    <p:sldId id="478" r:id="rId61"/>
    <p:sldId id="419" r:id="rId62"/>
    <p:sldId id="432" r:id="rId63"/>
    <p:sldId id="423" r:id="rId64"/>
    <p:sldId id="424" r:id="rId65"/>
    <p:sldId id="425" r:id="rId66"/>
    <p:sldId id="426" r:id="rId67"/>
    <p:sldId id="428" r:id="rId68"/>
    <p:sldId id="429" r:id="rId69"/>
    <p:sldId id="464" r:id="rId70"/>
    <p:sldId id="349" r:id="rId71"/>
    <p:sldId id="28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55"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percentage</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74E4-4B3C-943A-4B74ECE4FFB5}"/>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4E4-4B3C-943A-4B74ECE4FFB5}"/>
              </c:ext>
            </c:extLst>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74E4-4B3C-943A-4B74ECE4FF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CatName val="1"/>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A</c:v>
                </c:pt>
                <c:pt idx="1">
                  <c:v>B</c:v>
                </c:pt>
                <c:pt idx="2">
                  <c:v>C</c:v>
                </c:pt>
              </c:strCache>
            </c:strRef>
          </c:cat>
          <c:val>
            <c:numRef>
              <c:f>Sheet1!$B$2:$B$4</c:f>
              <c:numCache>
                <c:formatCode>0.00%</c:formatCode>
                <c:ptCount val="3"/>
                <c:pt idx="0">
                  <c:v>0.36400000000000032</c:v>
                </c:pt>
                <c:pt idx="1">
                  <c:v>0.40900000000000031</c:v>
                </c:pt>
                <c:pt idx="2">
                  <c:v>0.22700000000000026</c:v>
                </c:pt>
              </c:numCache>
            </c:numRef>
          </c:val>
          <c:extLst xmlns:c16r2="http://schemas.microsoft.com/office/drawing/2015/06/chart">
            <c:ext xmlns:c16="http://schemas.microsoft.com/office/drawing/2014/chart" uri="{C3380CC4-5D6E-409C-BE32-E72D297353CC}">
              <c16:uniqueId val="{00000003-74E4-4B3C-943A-4B74ECE4FFB5}"/>
            </c:ext>
          </c:extLst>
        </c:ser>
        <c:ser>
          <c:idx val="1"/>
          <c:order val="1"/>
          <c:tx>
            <c:strRef>
              <c:f>Sheet1!$C$1</c:f>
              <c:strCache>
                <c:ptCount val="1"/>
                <c:pt idx="0">
                  <c:v>Column1</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4-74E4-4B3C-943A-4B74ECE4FFB5}"/>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74E4-4B3C-943A-4B74ECE4FFB5}"/>
              </c:ext>
            </c:extLst>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6-74E4-4B3C-943A-4B74ECE4FF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3"/>
                <c:pt idx="0">
                  <c:v>A</c:v>
                </c:pt>
                <c:pt idx="1">
                  <c:v>B</c:v>
                </c:pt>
                <c:pt idx="2">
                  <c:v>C</c:v>
                </c:pt>
              </c:strCache>
            </c:strRef>
          </c:cat>
          <c:val>
            <c:numRef>
              <c:f>Sheet1!$C$2:$C$4</c:f>
              <c:numCache>
                <c:formatCode>General</c:formatCode>
                <c:ptCount val="3"/>
                <c:pt idx="0">
                  <c:v>72</c:v>
                </c:pt>
                <c:pt idx="1">
                  <c:v>82</c:v>
                </c:pt>
              </c:numCache>
            </c:numRef>
          </c:val>
          <c:extLst xmlns:c16r2="http://schemas.microsoft.com/office/drawing/2015/06/chart">
            <c:ext xmlns:c16="http://schemas.microsoft.com/office/drawing/2014/chart" uri="{C3380CC4-5D6E-409C-BE32-E72D297353CC}">
              <c16:uniqueId val="{00000007-74E4-4B3C-943A-4B74ECE4FFB5}"/>
            </c:ext>
          </c:extLst>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t>Onset</a:t>
            </a:r>
            <a:r>
              <a:rPr lang="en-US" baseline="0" dirty="0" smtClean="0"/>
              <a:t> of afebrile day</a:t>
            </a:r>
            <a:endParaRPr lang="en-US" dirty="0"/>
          </a:p>
        </c:rich>
      </c:tx>
      <c:layout/>
      <c:spPr>
        <a:noFill/>
        <a:ln>
          <a:noFill/>
        </a:ln>
        <a:effectLst/>
      </c:spPr>
    </c:title>
    <c:plotArea>
      <c:layout/>
      <c:barChart>
        <c:barDir val="col"/>
        <c:grouping val="clustered"/>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4 day</c:v>
                </c:pt>
                <c:pt idx="1">
                  <c:v>5 day</c:v>
                </c:pt>
                <c:pt idx="2">
                  <c:v>6 day</c:v>
                </c:pt>
                <c:pt idx="3">
                  <c:v>&gt;7 day</c:v>
                </c:pt>
                <c:pt idx="4">
                  <c:v>others</c:v>
                </c:pt>
              </c:strCache>
            </c:strRef>
          </c:cat>
          <c:val>
            <c:numRef>
              <c:f>Sheet1!$B$2:$B$6</c:f>
              <c:numCache>
                <c:formatCode>General</c:formatCode>
                <c:ptCount val="5"/>
                <c:pt idx="0">
                  <c:v>26</c:v>
                </c:pt>
                <c:pt idx="1">
                  <c:v>90</c:v>
                </c:pt>
                <c:pt idx="2">
                  <c:v>52</c:v>
                </c:pt>
                <c:pt idx="3">
                  <c:v>20</c:v>
                </c:pt>
                <c:pt idx="4">
                  <c:v>12</c:v>
                </c:pt>
              </c:numCache>
            </c:numRef>
          </c:val>
          <c:extLst xmlns:c16r2="http://schemas.microsoft.com/office/drawing/2015/06/chart">
            <c:ext xmlns:c16="http://schemas.microsoft.com/office/drawing/2014/chart" uri="{C3380CC4-5D6E-409C-BE32-E72D297353CC}">
              <c16:uniqueId val="{00000000-DDE9-4908-85AA-01E4377B1422}"/>
            </c:ext>
          </c:extLst>
        </c:ser>
        <c:dLbls>
          <c:showVal val="1"/>
        </c:dLbls>
        <c:gapWidth val="164"/>
        <c:overlap val="-22"/>
        <c:axId val="163332864"/>
        <c:axId val="163334400"/>
      </c:barChart>
      <c:catAx>
        <c:axId val="163332864"/>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34400"/>
        <c:crosses val="autoZero"/>
        <c:auto val="1"/>
        <c:lblAlgn val="ctr"/>
        <c:lblOffset val="100"/>
      </c:catAx>
      <c:valAx>
        <c:axId val="16333440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328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Sheet1!$A$2:$A$7</c:f>
              <c:strCache>
                <c:ptCount val="6"/>
                <c:pt idx="0">
                  <c:v>Pain abdomen        113</c:v>
                </c:pt>
                <c:pt idx="1">
                  <c:v>Vomiting</c:v>
                </c:pt>
                <c:pt idx="2">
                  <c:v>Loose motion      128</c:v>
                </c:pt>
                <c:pt idx="3">
                  <c:v>Blleding</c:v>
                </c:pt>
                <c:pt idx="4">
                  <c:v>Itching </c:v>
                </c:pt>
                <c:pt idx="5">
                  <c:v>Rash</c:v>
                </c:pt>
              </c:strCache>
            </c:strRef>
          </c:cat>
          <c:val>
            <c:numRef>
              <c:f>Sheet1!$B$2:$B$7</c:f>
              <c:numCache>
                <c:formatCode>General</c:formatCode>
                <c:ptCount val="6"/>
                <c:pt idx="0">
                  <c:v>113</c:v>
                </c:pt>
                <c:pt idx="1">
                  <c:v>80</c:v>
                </c:pt>
                <c:pt idx="2">
                  <c:v>128</c:v>
                </c:pt>
                <c:pt idx="3">
                  <c:v>40</c:v>
                </c:pt>
                <c:pt idx="4">
                  <c:v>56</c:v>
                </c:pt>
                <c:pt idx="5">
                  <c:v>33</c:v>
                </c:pt>
              </c:numCache>
            </c:numRef>
          </c:val>
          <c:extLst xmlns:c16r2="http://schemas.microsoft.com/office/drawing/2015/06/chart">
            <c:ext xmlns:c16="http://schemas.microsoft.com/office/drawing/2014/chart" uri="{C3380CC4-5D6E-409C-BE32-E72D297353CC}">
              <c16:uniqueId val="{00000000-0D37-4C6C-BD0D-D09F020A3017}"/>
            </c:ext>
          </c:extLst>
        </c:ser>
        <c:dLbls>
          <c:showVal val="1"/>
        </c:dLbls>
        <c:gapWidth val="100"/>
        <c:overlap val="-24"/>
        <c:axId val="163375744"/>
        <c:axId val="163402112"/>
      </c:barChart>
      <c:catAx>
        <c:axId val="163375744"/>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3402112"/>
        <c:crosses val="autoZero"/>
        <c:auto val="1"/>
        <c:lblAlgn val="ctr"/>
        <c:lblOffset val="100"/>
      </c:catAx>
      <c:valAx>
        <c:axId val="16340211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3375744"/>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Hepatomegaly</c:v>
                </c:pt>
                <c:pt idx="1">
                  <c:v>Splenomegaly</c:v>
                </c:pt>
                <c:pt idx="2">
                  <c:v>Pleural effusion</c:v>
                </c:pt>
                <c:pt idx="3">
                  <c:v>Ascites </c:v>
                </c:pt>
              </c:strCache>
            </c:strRef>
          </c:cat>
          <c:val>
            <c:numRef>
              <c:f>Sheet1!$B$2:$B$5</c:f>
              <c:numCache>
                <c:formatCode>General</c:formatCode>
                <c:ptCount val="4"/>
                <c:pt idx="0">
                  <c:v>44</c:v>
                </c:pt>
                <c:pt idx="1">
                  <c:v>16</c:v>
                </c:pt>
                <c:pt idx="2">
                  <c:v>90</c:v>
                </c:pt>
                <c:pt idx="3">
                  <c:v>111</c:v>
                </c:pt>
              </c:numCache>
            </c:numRef>
          </c:val>
          <c:extLst xmlns:c16r2="http://schemas.microsoft.com/office/drawing/2015/06/chart">
            <c:ext xmlns:c16="http://schemas.microsoft.com/office/drawing/2014/chart" uri="{C3380CC4-5D6E-409C-BE32-E72D297353CC}">
              <c16:uniqueId val="{00000000-6194-4FA8-939D-C5A7E57CF979}"/>
            </c:ext>
          </c:extLst>
        </c:ser>
        <c:dLbls>
          <c:showVal val="1"/>
        </c:dLbls>
        <c:overlap val="100"/>
        <c:axId val="163475456"/>
        <c:axId val="163477376"/>
      </c:barChart>
      <c:catAx>
        <c:axId val="163475456"/>
        <c:scaling>
          <c:orientation val="minMax"/>
        </c:scaling>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C/F</a:t>
                </a:r>
                <a:endParaRPr lang="en-US" dirty="0"/>
              </a:p>
            </c:rich>
          </c:tx>
          <c:layout/>
          <c:spPr>
            <a:noFill/>
            <a:ln>
              <a:noFill/>
            </a:ln>
            <a:effectLst/>
          </c:spPr>
        </c:title>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3477376"/>
        <c:crosses val="autoZero"/>
        <c:auto val="1"/>
        <c:lblAlgn val="ctr"/>
        <c:lblOffset val="100"/>
      </c:catAx>
      <c:valAx>
        <c:axId val="163477376"/>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Patient</a:t>
                </a:r>
                <a:r>
                  <a:rPr lang="en-US" baseline="0" dirty="0" smtClean="0"/>
                  <a:t> no.</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3475456"/>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WBC and IgG</a:t>
            </a:r>
          </a:p>
        </c:rich>
      </c:tx>
      <c:layout>
        <c:manualLayout>
          <c:xMode val="edge"/>
          <c:yMode val="edge"/>
          <c:x val="0.42087088072324391"/>
          <c:y val="0"/>
        </c:manualLayout>
      </c:layout>
      <c:spPr>
        <a:noFill/>
        <a:ln>
          <a:noFill/>
        </a:ln>
        <a:effectLst/>
      </c:spPr>
    </c:title>
    <c:plotArea>
      <c:layout/>
      <c:barChart>
        <c:barDir val="col"/>
        <c:grouping val="clustered"/>
        <c:ser>
          <c:idx val="0"/>
          <c:order val="0"/>
          <c:tx>
            <c:strRef>
              <c:f>Sheet1!$B$1</c:f>
              <c:strCache>
                <c:ptCount val="1"/>
                <c:pt idx="0">
                  <c:v>Present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2"/>
                <c:pt idx="0">
                  <c:v>Leucopenia    63%</c:v>
                </c:pt>
                <c:pt idx="1">
                  <c:v>IgG</c:v>
                </c:pt>
              </c:strCache>
            </c:strRef>
          </c:cat>
          <c:val>
            <c:numRef>
              <c:f>Sheet1!$B$2:$B$5</c:f>
              <c:numCache>
                <c:formatCode>0%</c:formatCode>
                <c:ptCount val="4"/>
                <c:pt idx="0">
                  <c:v>0.630000000000001</c:v>
                </c:pt>
                <c:pt idx="1">
                  <c:v>0.34</c:v>
                </c:pt>
              </c:numCache>
            </c:numRef>
          </c:val>
          <c:extLst xmlns:c16r2="http://schemas.microsoft.com/office/drawing/2015/06/chart">
            <c:ext xmlns:c16="http://schemas.microsoft.com/office/drawing/2014/chart" uri="{C3380CC4-5D6E-409C-BE32-E72D297353CC}">
              <c16:uniqueId val="{00000000-28AF-4685-9412-26A2EE246724}"/>
            </c:ext>
          </c:extLst>
        </c:ser>
        <c:ser>
          <c:idx val="1"/>
          <c:order val="1"/>
          <c:tx>
            <c:strRef>
              <c:f>Sheet1!$C$1</c:f>
              <c:strCache>
                <c:ptCount val="1"/>
                <c:pt idx="0">
                  <c:v>Absent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2"/>
                <c:pt idx="0">
                  <c:v>Leucopenia    63%</c:v>
                </c:pt>
                <c:pt idx="1">
                  <c:v>IgG</c:v>
                </c:pt>
              </c:strCache>
            </c:strRef>
          </c:cat>
          <c:val>
            <c:numRef>
              <c:f>Sheet1!$C$2:$C$5</c:f>
              <c:numCache>
                <c:formatCode>0%</c:formatCode>
                <c:ptCount val="4"/>
                <c:pt idx="0">
                  <c:v>0.37000000000000038</c:v>
                </c:pt>
                <c:pt idx="1">
                  <c:v>0.66000000000000114</c:v>
                </c:pt>
              </c:numCache>
            </c:numRef>
          </c:val>
          <c:extLst xmlns:c16r2="http://schemas.microsoft.com/office/drawing/2015/06/chart">
            <c:ext xmlns:c16="http://schemas.microsoft.com/office/drawing/2014/chart" uri="{C3380CC4-5D6E-409C-BE32-E72D297353CC}">
              <c16:uniqueId val="{00000001-28AF-4685-9412-26A2EE246724}"/>
            </c:ext>
          </c:extLst>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Leucopenia    63%</c:v>
                </c:pt>
                <c:pt idx="1">
                  <c:v>IgG</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28AF-4685-9412-26A2EE246724}"/>
            </c:ext>
          </c:extLst>
        </c:ser>
        <c:dLbls>
          <c:showVal val="1"/>
        </c:dLbls>
        <c:gapWidth val="100"/>
        <c:overlap val="-24"/>
        <c:axId val="136621440"/>
        <c:axId val="136516736"/>
      </c:barChart>
      <c:catAx>
        <c:axId val="13662144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516736"/>
        <c:crosses val="autoZero"/>
        <c:auto val="1"/>
        <c:lblAlgn val="ctr"/>
        <c:lblOffset val="100"/>
      </c:catAx>
      <c:valAx>
        <c:axId val="136516736"/>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Percentage</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621440"/>
        <c:crosses val="autoZero"/>
        <c:crossBetween val="between"/>
      </c:valAx>
      <c:spPr>
        <a:noFill/>
        <a:ln>
          <a:noFill/>
        </a:ln>
        <a:effectLst/>
      </c:spPr>
    </c:plotArea>
    <c:legend>
      <c:legendPos val="b"/>
      <c:legendEntry>
        <c:idx val="2"/>
        <c:delete val="1"/>
      </c:legendEntry>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image" Target="../media/image51.png"/><Relationship Id="rId4" Type="http://schemas.openxmlformats.org/officeDocument/2006/relationships/image" Target="../media/image8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image" Target="../media/image1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2379E-AF0A-43E1-A58A-899E7FC90B47}" type="doc">
      <dgm:prSet loTypeId="urn:microsoft.com/office/officeart/2005/8/layout/venn1" loCatId="relationship" qsTypeId="urn:microsoft.com/office/officeart/2005/8/quickstyle/simple1" qsCatId="simple" csTypeId="urn:microsoft.com/office/officeart/2005/8/colors/accent1_2" csCatId="accent1" phldr="1"/>
      <dgm:spPr/>
    </dgm:pt>
    <dgm:pt modelId="{BA879A39-B18E-49D3-8D1C-68DAC831A5CA}">
      <dgm:prSet phldrT="[Text]"/>
      <dgm:spPr>
        <a:solidFill>
          <a:srgbClr val="FF0000">
            <a:alpha val="50000"/>
          </a:srgbClr>
        </a:solidFill>
      </dgm:spPr>
      <dgm:t>
        <a:bodyPr/>
        <a:lstStyle/>
        <a:p>
          <a:r>
            <a:rPr lang="en-US" i="1" dirty="0" err="1" smtClean="0"/>
            <a:t>Ae</a:t>
          </a:r>
          <a:r>
            <a:rPr lang="en-US" i="1" dirty="0" smtClean="0"/>
            <a:t>. </a:t>
          </a:r>
          <a:r>
            <a:rPr lang="en-US" i="1" dirty="0" err="1" smtClean="0"/>
            <a:t>aegypti</a:t>
          </a:r>
          <a:endParaRPr lang="en-US" i="1" dirty="0"/>
        </a:p>
      </dgm:t>
    </dgm:pt>
    <dgm:pt modelId="{00AD2B0B-FE0B-4D68-9FAE-F383B64017BA}" type="parTrans" cxnId="{C06EE967-721A-4B76-9B59-9DB7ABAECB29}">
      <dgm:prSet/>
      <dgm:spPr/>
      <dgm:t>
        <a:bodyPr/>
        <a:lstStyle/>
        <a:p>
          <a:endParaRPr lang="en-US"/>
        </a:p>
      </dgm:t>
    </dgm:pt>
    <dgm:pt modelId="{6F253738-AE81-4074-8989-F225D0CDC95A}" type="sibTrans" cxnId="{C06EE967-721A-4B76-9B59-9DB7ABAECB29}">
      <dgm:prSet/>
      <dgm:spPr/>
      <dgm:t>
        <a:bodyPr/>
        <a:lstStyle/>
        <a:p>
          <a:endParaRPr lang="en-US"/>
        </a:p>
      </dgm:t>
    </dgm:pt>
    <dgm:pt modelId="{296F22E4-8A16-49AB-B65C-5F6C4008BAAA}">
      <dgm:prSet phldrT="[Text]"/>
      <dgm:spPr>
        <a:solidFill>
          <a:srgbClr val="3366FF">
            <a:alpha val="50000"/>
          </a:srgbClr>
        </a:solidFill>
      </dgm:spPr>
      <dgm:t>
        <a:bodyPr/>
        <a:lstStyle/>
        <a:p>
          <a:r>
            <a:rPr lang="en-US" dirty="0" smtClean="0"/>
            <a:t>Humans</a:t>
          </a:r>
          <a:endParaRPr lang="en-US" dirty="0"/>
        </a:p>
      </dgm:t>
    </dgm:pt>
    <dgm:pt modelId="{EDC1D889-2262-41AD-87EC-7DFDA9021093}" type="parTrans" cxnId="{F6721918-1299-4DD8-BA89-838BC1143A90}">
      <dgm:prSet/>
      <dgm:spPr/>
      <dgm:t>
        <a:bodyPr/>
        <a:lstStyle/>
        <a:p>
          <a:endParaRPr lang="en-US"/>
        </a:p>
      </dgm:t>
    </dgm:pt>
    <dgm:pt modelId="{5DD6C82A-7895-4B5A-A23D-B496C3F730D8}" type="sibTrans" cxnId="{F6721918-1299-4DD8-BA89-838BC1143A90}">
      <dgm:prSet/>
      <dgm:spPr/>
      <dgm:t>
        <a:bodyPr/>
        <a:lstStyle/>
        <a:p>
          <a:endParaRPr lang="en-US"/>
        </a:p>
      </dgm:t>
    </dgm:pt>
    <dgm:pt modelId="{E1E33D7E-9FE8-45D7-80CE-11CE0AFD01AB}">
      <dgm:prSet phldrT="[Text]"/>
      <dgm:spPr>
        <a:solidFill>
          <a:srgbClr val="FFFF00">
            <a:alpha val="50000"/>
          </a:srgbClr>
        </a:solidFill>
      </dgm:spPr>
      <dgm:t>
        <a:bodyPr/>
        <a:lstStyle/>
        <a:p>
          <a:r>
            <a:rPr lang="en-US" dirty="0" smtClean="0"/>
            <a:t>Dengue Virus</a:t>
          </a:r>
          <a:endParaRPr lang="en-US" dirty="0"/>
        </a:p>
      </dgm:t>
    </dgm:pt>
    <dgm:pt modelId="{58F32C14-588A-4A25-B4F7-96A99EEFDA27}" type="parTrans" cxnId="{48D21FBC-F1AE-476D-B988-BD3B72A188CC}">
      <dgm:prSet/>
      <dgm:spPr/>
      <dgm:t>
        <a:bodyPr/>
        <a:lstStyle/>
        <a:p>
          <a:endParaRPr lang="en-US"/>
        </a:p>
      </dgm:t>
    </dgm:pt>
    <dgm:pt modelId="{8A0CD534-CCE9-4C23-924A-A6AF8F16F30A}" type="sibTrans" cxnId="{48D21FBC-F1AE-476D-B988-BD3B72A188CC}">
      <dgm:prSet/>
      <dgm:spPr/>
      <dgm:t>
        <a:bodyPr/>
        <a:lstStyle/>
        <a:p>
          <a:endParaRPr lang="en-US"/>
        </a:p>
      </dgm:t>
    </dgm:pt>
    <dgm:pt modelId="{26AFC635-76A1-4639-958D-2EB582D567D2}" type="pres">
      <dgm:prSet presAssocID="{9BE2379E-AF0A-43E1-A58A-899E7FC90B47}" presName="compositeShape" presStyleCnt="0">
        <dgm:presLayoutVars>
          <dgm:chMax val="7"/>
          <dgm:dir/>
          <dgm:resizeHandles val="exact"/>
        </dgm:presLayoutVars>
      </dgm:prSet>
      <dgm:spPr/>
    </dgm:pt>
    <dgm:pt modelId="{294F6BCF-15F1-40EB-B188-2C070E840A02}" type="pres">
      <dgm:prSet presAssocID="{BA879A39-B18E-49D3-8D1C-68DAC831A5CA}" presName="circ1" presStyleLbl="vennNode1" presStyleIdx="0" presStyleCnt="3" custScaleX="102958"/>
      <dgm:spPr/>
      <dgm:t>
        <a:bodyPr/>
        <a:lstStyle/>
        <a:p>
          <a:endParaRPr lang="en-US"/>
        </a:p>
      </dgm:t>
    </dgm:pt>
    <dgm:pt modelId="{AE71EFBE-82CE-4C51-9F61-253A8B7C5C1B}" type="pres">
      <dgm:prSet presAssocID="{BA879A39-B18E-49D3-8D1C-68DAC831A5CA}" presName="circ1Tx" presStyleLbl="revTx" presStyleIdx="0" presStyleCnt="0">
        <dgm:presLayoutVars>
          <dgm:chMax val="0"/>
          <dgm:chPref val="0"/>
          <dgm:bulletEnabled val="1"/>
        </dgm:presLayoutVars>
      </dgm:prSet>
      <dgm:spPr/>
      <dgm:t>
        <a:bodyPr/>
        <a:lstStyle/>
        <a:p>
          <a:endParaRPr lang="en-US"/>
        </a:p>
      </dgm:t>
    </dgm:pt>
    <dgm:pt modelId="{30A049D5-5518-4C8A-A4CF-E7E657D17293}" type="pres">
      <dgm:prSet presAssocID="{296F22E4-8A16-49AB-B65C-5F6C4008BAAA}" presName="circ2" presStyleLbl="vennNode1" presStyleIdx="1" presStyleCnt="3"/>
      <dgm:spPr/>
      <dgm:t>
        <a:bodyPr/>
        <a:lstStyle/>
        <a:p>
          <a:endParaRPr lang="en-US"/>
        </a:p>
      </dgm:t>
    </dgm:pt>
    <dgm:pt modelId="{B745953C-F8C9-41D9-BE71-3F6CAEE3CC01}" type="pres">
      <dgm:prSet presAssocID="{296F22E4-8A16-49AB-B65C-5F6C4008BAAA}" presName="circ2Tx" presStyleLbl="revTx" presStyleIdx="0" presStyleCnt="0">
        <dgm:presLayoutVars>
          <dgm:chMax val="0"/>
          <dgm:chPref val="0"/>
          <dgm:bulletEnabled val="1"/>
        </dgm:presLayoutVars>
      </dgm:prSet>
      <dgm:spPr/>
      <dgm:t>
        <a:bodyPr/>
        <a:lstStyle/>
        <a:p>
          <a:endParaRPr lang="en-US"/>
        </a:p>
      </dgm:t>
    </dgm:pt>
    <dgm:pt modelId="{4277681A-A80B-43D7-B83D-959F88CDFD82}" type="pres">
      <dgm:prSet presAssocID="{E1E33D7E-9FE8-45D7-80CE-11CE0AFD01AB}" presName="circ3" presStyleLbl="vennNode1" presStyleIdx="2" presStyleCnt="3" custLinFactNeighborX="-9789" custLinFactNeighborY="-1398"/>
      <dgm:spPr/>
      <dgm:t>
        <a:bodyPr/>
        <a:lstStyle/>
        <a:p>
          <a:endParaRPr lang="en-US"/>
        </a:p>
      </dgm:t>
    </dgm:pt>
    <dgm:pt modelId="{DF869863-E36C-422B-A1D4-E4A01F09D7A9}" type="pres">
      <dgm:prSet presAssocID="{E1E33D7E-9FE8-45D7-80CE-11CE0AFD01AB}" presName="circ3Tx" presStyleLbl="revTx" presStyleIdx="0" presStyleCnt="0">
        <dgm:presLayoutVars>
          <dgm:chMax val="0"/>
          <dgm:chPref val="0"/>
          <dgm:bulletEnabled val="1"/>
        </dgm:presLayoutVars>
      </dgm:prSet>
      <dgm:spPr/>
      <dgm:t>
        <a:bodyPr/>
        <a:lstStyle/>
        <a:p>
          <a:endParaRPr lang="en-US"/>
        </a:p>
      </dgm:t>
    </dgm:pt>
  </dgm:ptLst>
  <dgm:cxnLst>
    <dgm:cxn modelId="{B62CF450-F83E-484E-A66A-7A32D3FA3BD0}" type="presOf" srcId="{296F22E4-8A16-49AB-B65C-5F6C4008BAAA}" destId="{B745953C-F8C9-41D9-BE71-3F6CAEE3CC01}" srcOrd="1" destOrd="0" presId="urn:microsoft.com/office/officeart/2005/8/layout/venn1"/>
    <dgm:cxn modelId="{FE35E385-5868-4544-A409-97761B5FD6C7}" type="presOf" srcId="{296F22E4-8A16-49AB-B65C-5F6C4008BAAA}" destId="{30A049D5-5518-4C8A-A4CF-E7E657D17293}" srcOrd="0" destOrd="0" presId="urn:microsoft.com/office/officeart/2005/8/layout/venn1"/>
    <dgm:cxn modelId="{C06EE967-721A-4B76-9B59-9DB7ABAECB29}" srcId="{9BE2379E-AF0A-43E1-A58A-899E7FC90B47}" destId="{BA879A39-B18E-49D3-8D1C-68DAC831A5CA}" srcOrd="0" destOrd="0" parTransId="{00AD2B0B-FE0B-4D68-9FAE-F383B64017BA}" sibTransId="{6F253738-AE81-4074-8989-F225D0CDC95A}"/>
    <dgm:cxn modelId="{2FEB34F7-830F-4D19-B95F-8008FFBA3471}" type="presOf" srcId="{BA879A39-B18E-49D3-8D1C-68DAC831A5CA}" destId="{AE71EFBE-82CE-4C51-9F61-253A8B7C5C1B}" srcOrd="1" destOrd="0" presId="urn:microsoft.com/office/officeart/2005/8/layout/venn1"/>
    <dgm:cxn modelId="{673E6A99-EC63-4AC8-BE3E-90BF42339082}" type="presOf" srcId="{BA879A39-B18E-49D3-8D1C-68DAC831A5CA}" destId="{294F6BCF-15F1-40EB-B188-2C070E840A02}" srcOrd="0" destOrd="0" presId="urn:microsoft.com/office/officeart/2005/8/layout/venn1"/>
    <dgm:cxn modelId="{F6721918-1299-4DD8-BA89-838BC1143A90}" srcId="{9BE2379E-AF0A-43E1-A58A-899E7FC90B47}" destId="{296F22E4-8A16-49AB-B65C-5F6C4008BAAA}" srcOrd="1" destOrd="0" parTransId="{EDC1D889-2262-41AD-87EC-7DFDA9021093}" sibTransId="{5DD6C82A-7895-4B5A-A23D-B496C3F730D8}"/>
    <dgm:cxn modelId="{1D1CE376-0C0F-4CAD-BF75-8A788B74DD1E}" type="presOf" srcId="{9BE2379E-AF0A-43E1-A58A-899E7FC90B47}" destId="{26AFC635-76A1-4639-958D-2EB582D567D2}" srcOrd="0" destOrd="0" presId="urn:microsoft.com/office/officeart/2005/8/layout/venn1"/>
    <dgm:cxn modelId="{5C048E6C-97E1-4A4E-BA10-8C5CFB0AC46C}" type="presOf" srcId="{E1E33D7E-9FE8-45D7-80CE-11CE0AFD01AB}" destId="{4277681A-A80B-43D7-B83D-959F88CDFD82}" srcOrd="0" destOrd="0" presId="urn:microsoft.com/office/officeart/2005/8/layout/venn1"/>
    <dgm:cxn modelId="{E1D93290-03E7-4787-8D83-32B0B5A287F2}" type="presOf" srcId="{E1E33D7E-9FE8-45D7-80CE-11CE0AFD01AB}" destId="{DF869863-E36C-422B-A1D4-E4A01F09D7A9}" srcOrd="1" destOrd="0" presId="urn:microsoft.com/office/officeart/2005/8/layout/venn1"/>
    <dgm:cxn modelId="{48D21FBC-F1AE-476D-B988-BD3B72A188CC}" srcId="{9BE2379E-AF0A-43E1-A58A-899E7FC90B47}" destId="{E1E33D7E-9FE8-45D7-80CE-11CE0AFD01AB}" srcOrd="2" destOrd="0" parTransId="{58F32C14-588A-4A25-B4F7-96A99EEFDA27}" sibTransId="{8A0CD534-CCE9-4C23-924A-A6AF8F16F30A}"/>
    <dgm:cxn modelId="{B91FB62D-C59F-41DD-A842-C976B0963D62}" type="presParOf" srcId="{26AFC635-76A1-4639-958D-2EB582D567D2}" destId="{294F6BCF-15F1-40EB-B188-2C070E840A02}" srcOrd="0" destOrd="0" presId="urn:microsoft.com/office/officeart/2005/8/layout/venn1"/>
    <dgm:cxn modelId="{46EFC6AF-59F0-4C92-82C1-20757EDF705B}" type="presParOf" srcId="{26AFC635-76A1-4639-958D-2EB582D567D2}" destId="{AE71EFBE-82CE-4C51-9F61-253A8B7C5C1B}" srcOrd="1" destOrd="0" presId="urn:microsoft.com/office/officeart/2005/8/layout/venn1"/>
    <dgm:cxn modelId="{4C28BCF7-38C3-4948-8AE9-7011F98EB950}" type="presParOf" srcId="{26AFC635-76A1-4639-958D-2EB582D567D2}" destId="{30A049D5-5518-4C8A-A4CF-E7E657D17293}" srcOrd="2" destOrd="0" presId="urn:microsoft.com/office/officeart/2005/8/layout/venn1"/>
    <dgm:cxn modelId="{77C70AE4-00DF-4966-B02B-706C5E05E396}" type="presParOf" srcId="{26AFC635-76A1-4639-958D-2EB582D567D2}" destId="{B745953C-F8C9-41D9-BE71-3F6CAEE3CC01}" srcOrd="3" destOrd="0" presId="urn:microsoft.com/office/officeart/2005/8/layout/venn1"/>
    <dgm:cxn modelId="{937E3728-C591-4715-A34D-4F13B3E9127F}" type="presParOf" srcId="{26AFC635-76A1-4639-958D-2EB582D567D2}" destId="{4277681A-A80B-43D7-B83D-959F88CDFD82}" srcOrd="4" destOrd="0" presId="urn:microsoft.com/office/officeart/2005/8/layout/venn1"/>
    <dgm:cxn modelId="{355572F9-778E-4EA9-B480-B99C7D872BEC}" type="presParOf" srcId="{26AFC635-76A1-4639-958D-2EB582D567D2}" destId="{DF869863-E36C-422B-A1D4-E4A01F09D7A9}"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94177-2D42-41EB-B2D6-1B10BDAA3401}" type="doc">
      <dgm:prSet loTypeId="urn:microsoft.com/office/officeart/2005/8/layout/hList9" loCatId="list" qsTypeId="urn:microsoft.com/office/officeart/2005/8/quickstyle/simple5" qsCatId="simple" csTypeId="urn:microsoft.com/office/officeart/2005/8/colors/accent1_2" csCatId="accent1" phldr="1"/>
      <dgm:spPr/>
    </dgm:pt>
    <dgm:pt modelId="{692BE3A2-12EB-43BB-A26C-38C9717797AA}">
      <dgm:prSet phldrT="[Text]" custT="1"/>
      <dgm:spPr/>
      <dgm:t>
        <a:bodyPr/>
        <a:lstStyle/>
        <a:p>
          <a:r>
            <a:rPr lang="en-US" sz="2000" b="1" dirty="0" smtClean="0">
              <a:latin typeface="Times New Roman" panose="02020603050405020304" pitchFamily="18" charset="0"/>
              <a:cs typeface="Times New Roman" panose="02020603050405020304" pitchFamily="18" charset="0"/>
            </a:rPr>
            <a:t>People affected by dengue</a:t>
          </a:r>
          <a:endParaRPr lang="en-US" sz="2000" b="1" dirty="0">
            <a:latin typeface="Times New Roman" panose="02020603050405020304" pitchFamily="18" charset="0"/>
            <a:cs typeface="Times New Roman" panose="02020603050405020304" pitchFamily="18" charset="0"/>
          </a:endParaRPr>
        </a:p>
      </dgm:t>
    </dgm:pt>
    <dgm:pt modelId="{7DD1FD85-F963-4A39-8D0A-A9E783762CD1}" type="parTrans" cxnId="{5C12AB20-B40D-4A79-8511-07C868F18825}">
      <dgm:prSet/>
      <dgm:spPr/>
      <dgm:t>
        <a:bodyPr/>
        <a:lstStyle/>
        <a:p>
          <a:endParaRPr lang="en-US"/>
        </a:p>
      </dgm:t>
    </dgm:pt>
    <dgm:pt modelId="{12D60327-5D4F-4927-9FC5-D9A2730206CD}" type="sibTrans" cxnId="{5C12AB20-B40D-4A79-8511-07C868F18825}">
      <dgm:prSet/>
      <dgm:spPr/>
      <dgm:t>
        <a:bodyPr/>
        <a:lstStyle/>
        <a:p>
          <a:endParaRPr lang="en-US"/>
        </a:p>
      </dgm:t>
    </dgm:pt>
    <dgm:pt modelId="{0F768CEE-A04E-463A-A849-A1F4516C235B}">
      <dgm:prSet phldrT="[Text]" custT="1"/>
      <dgm:spPr/>
      <dgm:t>
        <a:bodyPr/>
        <a:lstStyle/>
        <a:p>
          <a:r>
            <a:rPr lang="en-US" sz="2000" b="1" dirty="0" smtClean="0">
              <a:latin typeface="Times New Roman" panose="02020603050405020304" pitchFamily="18" charset="0"/>
              <a:cs typeface="Times New Roman" panose="02020603050405020304" pitchFamily="18" charset="0"/>
            </a:rPr>
            <a:t>Released from hospitals</a:t>
          </a:r>
          <a:endParaRPr lang="en-US" sz="2000" b="1" dirty="0">
            <a:latin typeface="Times New Roman" panose="02020603050405020304" pitchFamily="18" charset="0"/>
            <a:cs typeface="Times New Roman" panose="02020603050405020304" pitchFamily="18" charset="0"/>
          </a:endParaRPr>
        </a:p>
      </dgm:t>
    </dgm:pt>
    <dgm:pt modelId="{EB372F04-9AA1-4CF1-AA0C-92D1AE05F048}" type="parTrans" cxnId="{AF4F8ECF-3FDA-4574-9D25-16EE600D2E76}">
      <dgm:prSet/>
      <dgm:spPr/>
      <dgm:t>
        <a:bodyPr/>
        <a:lstStyle/>
        <a:p>
          <a:endParaRPr lang="en-US"/>
        </a:p>
      </dgm:t>
    </dgm:pt>
    <dgm:pt modelId="{E9780343-B6A3-4A5F-8D90-7CC1ED4600B7}" type="sibTrans" cxnId="{AF4F8ECF-3FDA-4574-9D25-16EE600D2E76}">
      <dgm:prSet/>
      <dgm:spPr/>
      <dgm:t>
        <a:bodyPr/>
        <a:lstStyle/>
        <a:p>
          <a:endParaRPr lang="en-US"/>
        </a:p>
      </dgm:t>
    </dgm:pt>
    <dgm:pt modelId="{6ED47953-F9FA-4F67-A967-CA5E89E8CCF8}">
      <dgm:prSet/>
      <dgm:spPr/>
      <dgm:t>
        <a:bodyPr/>
        <a:lstStyle/>
        <a:p>
          <a:r>
            <a:rPr lang="en-US" b="1" dirty="0" smtClean="0">
              <a:latin typeface="Times New Roman" panose="02020603050405020304" pitchFamily="18" charset="0"/>
              <a:cs typeface="Times New Roman" panose="02020603050405020304" pitchFamily="18" charset="0"/>
            </a:rPr>
            <a:t>100201</a:t>
          </a:r>
          <a:endParaRPr lang="en-US" b="1" dirty="0">
            <a:latin typeface="Times New Roman" panose="02020603050405020304" pitchFamily="18" charset="0"/>
            <a:cs typeface="Times New Roman" panose="02020603050405020304" pitchFamily="18" charset="0"/>
          </a:endParaRPr>
        </a:p>
      </dgm:t>
    </dgm:pt>
    <dgm:pt modelId="{17748D98-2407-483C-AB02-6F9613ECBA56}" type="parTrans" cxnId="{5EB06E82-C843-4DE2-B377-4E902C47682F}">
      <dgm:prSet/>
      <dgm:spPr/>
      <dgm:t>
        <a:bodyPr/>
        <a:lstStyle/>
        <a:p>
          <a:endParaRPr lang="en-US"/>
        </a:p>
      </dgm:t>
    </dgm:pt>
    <dgm:pt modelId="{53188092-5648-496A-9ED0-D4F56131F599}" type="sibTrans" cxnId="{5EB06E82-C843-4DE2-B377-4E902C47682F}">
      <dgm:prSet/>
      <dgm:spPr/>
      <dgm:t>
        <a:bodyPr/>
        <a:lstStyle/>
        <a:p>
          <a:endParaRPr lang="en-US"/>
        </a:p>
      </dgm:t>
    </dgm:pt>
    <dgm:pt modelId="{BFA339F1-A6C1-44AA-B4E5-F41BA9D9C2E2}">
      <dgm:prSet/>
      <dgm:spPr/>
      <dgm:t>
        <a:bodyPr/>
        <a:lstStyle/>
        <a:p>
          <a:r>
            <a:rPr lang="en-US" b="1" dirty="0" smtClean="0">
              <a:latin typeface="Times New Roman" panose="02020603050405020304" pitchFamily="18" charset="0"/>
              <a:cs typeface="Times New Roman" panose="02020603050405020304" pitchFamily="18" charset="0"/>
            </a:rPr>
            <a:t>99,512</a:t>
          </a:r>
          <a:endParaRPr lang="en-US" b="1" dirty="0">
            <a:latin typeface="Times New Roman" panose="02020603050405020304" pitchFamily="18" charset="0"/>
            <a:cs typeface="Times New Roman" panose="02020603050405020304" pitchFamily="18" charset="0"/>
          </a:endParaRPr>
        </a:p>
      </dgm:t>
    </dgm:pt>
    <dgm:pt modelId="{B02EFFD4-70A8-45A8-9064-530204FDC004}" type="parTrans" cxnId="{A0109C61-BC24-47DD-B8C6-E9204DA389CA}">
      <dgm:prSet/>
      <dgm:spPr/>
      <dgm:t>
        <a:bodyPr/>
        <a:lstStyle/>
        <a:p>
          <a:endParaRPr lang="en-US"/>
        </a:p>
      </dgm:t>
    </dgm:pt>
    <dgm:pt modelId="{5A8D83C1-021B-4B3C-9DEE-92EA743EF376}" type="sibTrans" cxnId="{A0109C61-BC24-47DD-B8C6-E9204DA389CA}">
      <dgm:prSet/>
      <dgm:spPr/>
      <dgm:t>
        <a:bodyPr/>
        <a:lstStyle/>
        <a:p>
          <a:endParaRPr lang="en-US"/>
        </a:p>
      </dgm:t>
    </dgm:pt>
    <dgm:pt modelId="{4D1D92D3-95D5-4DC2-BD30-18C9FD5662B6}" type="pres">
      <dgm:prSet presAssocID="{A8594177-2D42-41EB-B2D6-1B10BDAA3401}" presName="list" presStyleCnt="0">
        <dgm:presLayoutVars>
          <dgm:dir/>
          <dgm:animLvl val="lvl"/>
        </dgm:presLayoutVars>
      </dgm:prSet>
      <dgm:spPr/>
    </dgm:pt>
    <dgm:pt modelId="{0CC03264-DDF1-403D-AFAF-AD13B93D4E57}" type="pres">
      <dgm:prSet presAssocID="{692BE3A2-12EB-43BB-A26C-38C9717797AA}" presName="posSpace" presStyleCnt="0"/>
      <dgm:spPr/>
    </dgm:pt>
    <dgm:pt modelId="{012E1379-0300-4D69-A37F-67D7107CD8E4}" type="pres">
      <dgm:prSet presAssocID="{692BE3A2-12EB-43BB-A26C-38C9717797AA}" presName="vertFlow" presStyleCnt="0"/>
      <dgm:spPr/>
    </dgm:pt>
    <dgm:pt modelId="{A96A526A-0D0E-4B6A-9A57-9C08D8C5C345}" type="pres">
      <dgm:prSet presAssocID="{692BE3A2-12EB-43BB-A26C-38C9717797AA}" presName="topSpace" presStyleCnt="0"/>
      <dgm:spPr/>
    </dgm:pt>
    <dgm:pt modelId="{96CEB506-B054-4675-81E8-4BEDB5747B27}" type="pres">
      <dgm:prSet presAssocID="{692BE3A2-12EB-43BB-A26C-38C9717797AA}" presName="firstComp" presStyleCnt="0"/>
      <dgm:spPr/>
    </dgm:pt>
    <dgm:pt modelId="{E66C2E53-B2F7-48FA-A21B-58FB05B5A023}" type="pres">
      <dgm:prSet presAssocID="{692BE3A2-12EB-43BB-A26C-38C9717797AA}" presName="firstChild" presStyleLbl="bgAccFollowNode1" presStyleIdx="0" presStyleCnt="2"/>
      <dgm:spPr/>
      <dgm:t>
        <a:bodyPr/>
        <a:lstStyle/>
        <a:p>
          <a:endParaRPr lang="en-US"/>
        </a:p>
      </dgm:t>
    </dgm:pt>
    <dgm:pt modelId="{3AB1FD4F-AB2E-42F8-9A2E-EFC1D56FAF75}" type="pres">
      <dgm:prSet presAssocID="{692BE3A2-12EB-43BB-A26C-38C9717797AA}" presName="firstChildTx" presStyleLbl="bgAccFollowNode1" presStyleIdx="0" presStyleCnt="2">
        <dgm:presLayoutVars>
          <dgm:bulletEnabled val="1"/>
        </dgm:presLayoutVars>
      </dgm:prSet>
      <dgm:spPr/>
      <dgm:t>
        <a:bodyPr/>
        <a:lstStyle/>
        <a:p>
          <a:endParaRPr lang="en-US"/>
        </a:p>
      </dgm:t>
    </dgm:pt>
    <dgm:pt modelId="{A7ACAB49-EA67-4E95-9654-24D6368D1603}" type="pres">
      <dgm:prSet presAssocID="{692BE3A2-12EB-43BB-A26C-38C9717797AA}" presName="negSpace" presStyleCnt="0"/>
      <dgm:spPr/>
    </dgm:pt>
    <dgm:pt modelId="{AD3D1C07-23DC-40D6-AEC1-487B7A3F9A47}" type="pres">
      <dgm:prSet presAssocID="{692BE3A2-12EB-43BB-A26C-38C9717797AA}" presName="circle" presStyleLbl="node1" presStyleIdx="0" presStyleCnt="2"/>
      <dgm:spPr/>
      <dgm:t>
        <a:bodyPr/>
        <a:lstStyle/>
        <a:p>
          <a:endParaRPr lang="en-US"/>
        </a:p>
      </dgm:t>
    </dgm:pt>
    <dgm:pt modelId="{FED93FDF-5960-4DE1-9CE1-F544B8FDACA4}" type="pres">
      <dgm:prSet presAssocID="{12D60327-5D4F-4927-9FC5-D9A2730206CD}" presName="transSpace" presStyleCnt="0"/>
      <dgm:spPr/>
    </dgm:pt>
    <dgm:pt modelId="{45906C37-5DC2-4CA1-AC28-A1D9ADEDB6F2}" type="pres">
      <dgm:prSet presAssocID="{0F768CEE-A04E-463A-A849-A1F4516C235B}" presName="posSpace" presStyleCnt="0"/>
      <dgm:spPr/>
    </dgm:pt>
    <dgm:pt modelId="{0EA768F7-97D0-4F5D-901A-E79161648232}" type="pres">
      <dgm:prSet presAssocID="{0F768CEE-A04E-463A-A849-A1F4516C235B}" presName="vertFlow" presStyleCnt="0"/>
      <dgm:spPr/>
    </dgm:pt>
    <dgm:pt modelId="{E965BAD5-523E-4590-B21B-ADE5851EE719}" type="pres">
      <dgm:prSet presAssocID="{0F768CEE-A04E-463A-A849-A1F4516C235B}" presName="topSpace" presStyleCnt="0"/>
      <dgm:spPr/>
    </dgm:pt>
    <dgm:pt modelId="{FC28224D-0669-46CE-AFD2-F2EBCB8BD9CD}" type="pres">
      <dgm:prSet presAssocID="{0F768CEE-A04E-463A-A849-A1F4516C235B}" presName="firstComp" presStyleCnt="0"/>
      <dgm:spPr/>
    </dgm:pt>
    <dgm:pt modelId="{4C1D3065-5D72-4423-91F7-8F2FD502033B}" type="pres">
      <dgm:prSet presAssocID="{0F768CEE-A04E-463A-A849-A1F4516C235B}" presName="firstChild" presStyleLbl="bgAccFollowNode1" presStyleIdx="1" presStyleCnt="2"/>
      <dgm:spPr/>
      <dgm:t>
        <a:bodyPr/>
        <a:lstStyle/>
        <a:p>
          <a:endParaRPr lang="en-US"/>
        </a:p>
      </dgm:t>
    </dgm:pt>
    <dgm:pt modelId="{EA9A4349-C33B-4F3C-AC02-B47DF0956F47}" type="pres">
      <dgm:prSet presAssocID="{0F768CEE-A04E-463A-A849-A1F4516C235B}" presName="firstChildTx" presStyleLbl="bgAccFollowNode1" presStyleIdx="1" presStyleCnt="2">
        <dgm:presLayoutVars>
          <dgm:bulletEnabled val="1"/>
        </dgm:presLayoutVars>
      </dgm:prSet>
      <dgm:spPr/>
      <dgm:t>
        <a:bodyPr/>
        <a:lstStyle/>
        <a:p>
          <a:endParaRPr lang="en-US"/>
        </a:p>
      </dgm:t>
    </dgm:pt>
    <dgm:pt modelId="{44BA352D-7656-406B-B046-945BEBB6ACA9}" type="pres">
      <dgm:prSet presAssocID="{0F768CEE-A04E-463A-A849-A1F4516C235B}" presName="negSpace" presStyleCnt="0"/>
      <dgm:spPr/>
    </dgm:pt>
    <dgm:pt modelId="{47216999-9B57-4DB2-A5E2-BE83AC42CDB7}" type="pres">
      <dgm:prSet presAssocID="{0F768CEE-A04E-463A-A849-A1F4516C235B}" presName="circle" presStyleLbl="node1" presStyleIdx="1" presStyleCnt="2"/>
      <dgm:spPr/>
      <dgm:t>
        <a:bodyPr/>
        <a:lstStyle/>
        <a:p>
          <a:endParaRPr lang="en-US"/>
        </a:p>
      </dgm:t>
    </dgm:pt>
  </dgm:ptLst>
  <dgm:cxnLst>
    <dgm:cxn modelId="{B9EAC17D-09BA-425B-BED0-3A2EDB7F3B14}" type="presOf" srcId="{BFA339F1-A6C1-44AA-B4E5-F41BA9D9C2E2}" destId="{4C1D3065-5D72-4423-91F7-8F2FD502033B}" srcOrd="0" destOrd="0" presId="urn:microsoft.com/office/officeart/2005/8/layout/hList9"/>
    <dgm:cxn modelId="{1C1343B7-BF8C-4EF6-B3F6-4672AACBC3E4}" type="presOf" srcId="{A8594177-2D42-41EB-B2D6-1B10BDAA3401}" destId="{4D1D92D3-95D5-4DC2-BD30-18C9FD5662B6}" srcOrd="0" destOrd="0" presId="urn:microsoft.com/office/officeart/2005/8/layout/hList9"/>
    <dgm:cxn modelId="{E026173F-F734-40A4-BA52-38F7B6A66DC2}" type="presOf" srcId="{6ED47953-F9FA-4F67-A967-CA5E89E8CCF8}" destId="{3AB1FD4F-AB2E-42F8-9A2E-EFC1D56FAF75}" srcOrd="1" destOrd="0" presId="urn:microsoft.com/office/officeart/2005/8/layout/hList9"/>
    <dgm:cxn modelId="{B4E00C48-6C26-42EA-8F1B-F3D8D805CD10}" type="presOf" srcId="{0F768CEE-A04E-463A-A849-A1F4516C235B}" destId="{47216999-9B57-4DB2-A5E2-BE83AC42CDB7}" srcOrd="0" destOrd="0" presId="urn:microsoft.com/office/officeart/2005/8/layout/hList9"/>
    <dgm:cxn modelId="{5C12AB20-B40D-4A79-8511-07C868F18825}" srcId="{A8594177-2D42-41EB-B2D6-1B10BDAA3401}" destId="{692BE3A2-12EB-43BB-A26C-38C9717797AA}" srcOrd="0" destOrd="0" parTransId="{7DD1FD85-F963-4A39-8D0A-A9E783762CD1}" sibTransId="{12D60327-5D4F-4927-9FC5-D9A2730206CD}"/>
    <dgm:cxn modelId="{E817E404-E70B-44F7-B6B7-F6BF639C376A}" type="presOf" srcId="{BFA339F1-A6C1-44AA-B4E5-F41BA9D9C2E2}" destId="{EA9A4349-C33B-4F3C-AC02-B47DF0956F47}" srcOrd="1" destOrd="0" presId="urn:microsoft.com/office/officeart/2005/8/layout/hList9"/>
    <dgm:cxn modelId="{AF4F8ECF-3FDA-4574-9D25-16EE600D2E76}" srcId="{A8594177-2D42-41EB-B2D6-1B10BDAA3401}" destId="{0F768CEE-A04E-463A-A849-A1F4516C235B}" srcOrd="1" destOrd="0" parTransId="{EB372F04-9AA1-4CF1-AA0C-92D1AE05F048}" sibTransId="{E9780343-B6A3-4A5F-8D90-7CC1ED4600B7}"/>
    <dgm:cxn modelId="{A0109C61-BC24-47DD-B8C6-E9204DA389CA}" srcId="{0F768CEE-A04E-463A-A849-A1F4516C235B}" destId="{BFA339F1-A6C1-44AA-B4E5-F41BA9D9C2E2}" srcOrd="0" destOrd="0" parTransId="{B02EFFD4-70A8-45A8-9064-530204FDC004}" sibTransId="{5A8D83C1-021B-4B3C-9DEE-92EA743EF376}"/>
    <dgm:cxn modelId="{B75D51CA-0490-46A3-AD74-7FF8EFAADEE4}" type="presOf" srcId="{6ED47953-F9FA-4F67-A967-CA5E89E8CCF8}" destId="{E66C2E53-B2F7-48FA-A21B-58FB05B5A023}" srcOrd="0" destOrd="0" presId="urn:microsoft.com/office/officeart/2005/8/layout/hList9"/>
    <dgm:cxn modelId="{CDC41D9C-861C-4ADC-B498-555436C923D0}" type="presOf" srcId="{692BE3A2-12EB-43BB-A26C-38C9717797AA}" destId="{AD3D1C07-23DC-40D6-AEC1-487B7A3F9A47}" srcOrd="0" destOrd="0" presId="urn:microsoft.com/office/officeart/2005/8/layout/hList9"/>
    <dgm:cxn modelId="{5EB06E82-C843-4DE2-B377-4E902C47682F}" srcId="{692BE3A2-12EB-43BB-A26C-38C9717797AA}" destId="{6ED47953-F9FA-4F67-A967-CA5E89E8CCF8}" srcOrd="0" destOrd="0" parTransId="{17748D98-2407-483C-AB02-6F9613ECBA56}" sibTransId="{53188092-5648-496A-9ED0-D4F56131F599}"/>
    <dgm:cxn modelId="{5F1AC3DF-B9BE-411C-BC73-1257B932191C}" type="presParOf" srcId="{4D1D92D3-95D5-4DC2-BD30-18C9FD5662B6}" destId="{0CC03264-DDF1-403D-AFAF-AD13B93D4E57}" srcOrd="0" destOrd="0" presId="urn:microsoft.com/office/officeart/2005/8/layout/hList9"/>
    <dgm:cxn modelId="{CFA3ABD2-4CFA-42AF-8ABE-F5EDD7F55A0E}" type="presParOf" srcId="{4D1D92D3-95D5-4DC2-BD30-18C9FD5662B6}" destId="{012E1379-0300-4D69-A37F-67D7107CD8E4}" srcOrd="1" destOrd="0" presId="urn:microsoft.com/office/officeart/2005/8/layout/hList9"/>
    <dgm:cxn modelId="{047F4BC2-9C57-4880-87D3-78AA07C8F77D}" type="presParOf" srcId="{012E1379-0300-4D69-A37F-67D7107CD8E4}" destId="{A96A526A-0D0E-4B6A-9A57-9C08D8C5C345}" srcOrd="0" destOrd="0" presId="urn:microsoft.com/office/officeart/2005/8/layout/hList9"/>
    <dgm:cxn modelId="{B7959C57-08FB-489E-8AF5-0A357F4A2EDD}" type="presParOf" srcId="{012E1379-0300-4D69-A37F-67D7107CD8E4}" destId="{96CEB506-B054-4675-81E8-4BEDB5747B27}" srcOrd="1" destOrd="0" presId="urn:microsoft.com/office/officeart/2005/8/layout/hList9"/>
    <dgm:cxn modelId="{31BC5663-572E-4376-AC56-98A80385DEDC}" type="presParOf" srcId="{96CEB506-B054-4675-81E8-4BEDB5747B27}" destId="{E66C2E53-B2F7-48FA-A21B-58FB05B5A023}" srcOrd="0" destOrd="0" presId="urn:microsoft.com/office/officeart/2005/8/layout/hList9"/>
    <dgm:cxn modelId="{223E3718-3AFE-439C-A4BD-A07ED542C1AA}" type="presParOf" srcId="{96CEB506-B054-4675-81E8-4BEDB5747B27}" destId="{3AB1FD4F-AB2E-42F8-9A2E-EFC1D56FAF75}" srcOrd="1" destOrd="0" presId="urn:microsoft.com/office/officeart/2005/8/layout/hList9"/>
    <dgm:cxn modelId="{2FAB3D9A-A75D-435D-A53B-C76F31C79F48}" type="presParOf" srcId="{4D1D92D3-95D5-4DC2-BD30-18C9FD5662B6}" destId="{A7ACAB49-EA67-4E95-9654-24D6368D1603}" srcOrd="2" destOrd="0" presId="urn:microsoft.com/office/officeart/2005/8/layout/hList9"/>
    <dgm:cxn modelId="{EA5D3AEB-4665-4136-982E-C4A318536275}" type="presParOf" srcId="{4D1D92D3-95D5-4DC2-BD30-18C9FD5662B6}" destId="{AD3D1C07-23DC-40D6-AEC1-487B7A3F9A47}" srcOrd="3" destOrd="0" presId="urn:microsoft.com/office/officeart/2005/8/layout/hList9"/>
    <dgm:cxn modelId="{4E37F2C0-EEF8-4F78-82B4-4FEF2326808D}" type="presParOf" srcId="{4D1D92D3-95D5-4DC2-BD30-18C9FD5662B6}" destId="{FED93FDF-5960-4DE1-9CE1-F544B8FDACA4}" srcOrd="4" destOrd="0" presId="urn:microsoft.com/office/officeart/2005/8/layout/hList9"/>
    <dgm:cxn modelId="{C924010D-2787-4504-B38D-318DCE8FF6F5}" type="presParOf" srcId="{4D1D92D3-95D5-4DC2-BD30-18C9FD5662B6}" destId="{45906C37-5DC2-4CA1-AC28-A1D9ADEDB6F2}" srcOrd="5" destOrd="0" presId="urn:microsoft.com/office/officeart/2005/8/layout/hList9"/>
    <dgm:cxn modelId="{C57E68DD-20FA-4E44-9BA4-BC27CF79094E}" type="presParOf" srcId="{4D1D92D3-95D5-4DC2-BD30-18C9FD5662B6}" destId="{0EA768F7-97D0-4F5D-901A-E79161648232}" srcOrd="6" destOrd="0" presId="urn:microsoft.com/office/officeart/2005/8/layout/hList9"/>
    <dgm:cxn modelId="{61151846-787E-4C20-9920-B4AE24394F19}" type="presParOf" srcId="{0EA768F7-97D0-4F5D-901A-E79161648232}" destId="{E965BAD5-523E-4590-B21B-ADE5851EE719}" srcOrd="0" destOrd="0" presId="urn:microsoft.com/office/officeart/2005/8/layout/hList9"/>
    <dgm:cxn modelId="{D2D67D1A-3830-4BB6-A1FA-072783C57EEE}" type="presParOf" srcId="{0EA768F7-97D0-4F5D-901A-E79161648232}" destId="{FC28224D-0669-46CE-AFD2-F2EBCB8BD9CD}" srcOrd="1" destOrd="0" presId="urn:microsoft.com/office/officeart/2005/8/layout/hList9"/>
    <dgm:cxn modelId="{D843F9F6-A431-456C-A28E-F4CC067039C2}" type="presParOf" srcId="{FC28224D-0669-46CE-AFD2-F2EBCB8BD9CD}" destId="{4C1D3065-5D72-4423-91F7-8F2FD502033B}" srcOrd="0" destOrd="0" presId="urn:microsoft.com/office/officeart/2005/8/layout/hList9"/>
    <dgm:cxn modelId="{38F28DA9-3FC0-4414-92BA-A708EC91DE17}" type="presParOf" srcId="{FC28224D-0669-46CE-AFD2-F2EBCB8BD9CD}" destId="{EA9A4349-C33B-4F3C-AC02-B47DF0956F47}" srcOrd="1" destOrd="0" presId="urn:microsoft.com/office/officeart/2005/8/layout/hList9"/>
    <dgm:cxn modelId="{C7C09FCD-139B-439F-A43E-76802168A6AE}" type="presParOf" srcId="{4D1D92D3-95D5-4DC2-BD30-18C9FD5662B6}" destId="{44BA352D-7656-406B-B046-945BEBB6ACA9}" srcOrd="7" destOrd="0" presId="urn:microsoft.com/office/officeart/2005/8/layout/hList9"/>
    <dgm:cxn modelId="{62BB7D8F-59C3-4576-B2FB-F8127A9D04A3}" type="presParOf" srcId="{4D1D92D3-95D5-4DC2-BD30-18C9FD5662B6}" destId="{47216999-9B57-4DB2-A5E2-BE83AC42CDB7}" srcOrd="8"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A0F86-7118-4AD9-9825-135262C066B3}"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0F2ED285-E215-40B1-A777-8DDB238F3BD0}">
      <dgm:prSet phldrT="[Text]" custT="1"/>
      <dgm:spPr/>
      <dgm:t>
        <a:bodyPr/>
        <a:lstStyle/>
        <a:p>
          <a:r>
            <a:rPr lang="en-US" sz="2400" b="1" dirty="0" smtClean="0">
              <a:latin typeface="Times New Roman" panose="02020603050405020304" pitchFamily="18" charset="0"/>
              <a:cs typeface="Times New Roman" panose="02020603050405020304" pitchFamily="18" charset="0"/>
            </a:rPr>
            <a:t>Official death </a:t>
          </a:r>
          <a:endParaRPr lang="en-US" sz="2400" b="1" dirty="0">
            <a:latin typeface="Times New Roman" panose="02020603050405020304" pitchFamily="18" charset="0"/>
            <a:cs typeface="Times New Roman" panose="02020603050405020304" pitchFamily="18" charset="0"/>
          </a:endParaRPr>
        </a:p>
      </dgm:t>
    </dgm:pt>
    <dgm:pt modelId="{A72BEEB4-2578-4E66-9959-EE0049B006EE}" type="parTrans" cxnId="{0AFF07CE-F9D4-4F08-A785-00372457BB45}">
      <dgm:prSet/>
      <dgm:spPr/>
      <dgm:t>
        <a:bodyPr/>
        <a:lstStyle/>
        <a:p>
          <a:endParaRPr lang="en-US"/>
        </a:p>
      </dgm:t>
    </dgm:pt>
    <dgm:pt modelId="{15647F38-13C7-4452-B4DB-14799B17E9D8}" type="sibTrans" cxnId="{0AFF07CE-F9D4-4F08-A785-00372457BB45}">
      <dgm:prSet/>
      <dgm:spPr/>
      <dgm:t>
        <a:bodyPr/>
        <a:lstStyle/>
        <a:p>
          <a:endParaRPr lang="en-US"/>
        </a:p>
      </dgm:t>
    </dgm:pt>
    <dgm:pt modelId="{758667BF-DB67-46F3-B888-FF813B2AA0F9}">
      <dgm:prSet phldrT="[Text]"/>
      <dgm:spPr/>
      <dgm:t>
        <a:bodyPr/>
        <a:lstStyle/>
        <a:p>
          <a:r>
            <a:rPr lang="en-US" b="1" dirty="0" smtClean="0">
              <a:latin typeface="Times New Roman" panose="02020603050405020304" pitchFamily="18" charset="0"/>
              <a:cs typeface="Times New Roman" panose="02020603050405020304" pitchFamily="18" charset="0"/>
            </a:rPr>
            <a:t>129</a:t>
          </a:r>
          <a:endParaRPr lang="en-US" b="1" dirty="0">
            <a:latin typeface="Times New Roman" panose="02020603050405020304" pitchFamily="18" charset="0"/>
            <a:cs typeface="Times New Roman" panose="02020603050405020304" pitchFamily="18" charset="0"/>
          </a:endParaRPr>
        </a:p>
      </dgm:t>
    </dgm:pt>
    <dgm:pt modelId="{C6FDF811-0DB4-4378-A222-3FEEEB1EF115}" type="parTrans" cxnId="{195B882A-D6AD-43ED-BF9B-1632F936C8F1}">
      <dgm:prSet/>
      <dgm:spPr/>
      <dgm:t>
        <a:bodyPr/>
        <a:lstStyle/>
        <a:p>
          <a:endParaRPr lang="en-US"/>
        </a:p>
      </dgm:t>
    </dgm:pt>
    <dgm:pt modelId="{67E4C362-E4BB-4622-9F0D-0120A95968FE}" type="sibTrans" cxnId="{195B882A-D6AD-43ED-BF9B-1632F936C8F1}">
      <dgm:prSet/>
      <dgm:spPr/>
      <dgm:t>
        <a:bodyPr/>
        <a:lstStyle/>
        <a:p>
          <a:endParaRPr lang="en-US"/>
        </a:p>
      </dgm:t>
    </dgm:pt>
    <dgm:pt modelId="{4E967572-C7DF-498E-B8BB-E1D9D9CA6745}">
      <dgm:prSet phldrT="[Text]"/>
      <dgm:spPr/>
      <dgm:t>
        <a:bodyPr/>
        <a:lstStyle/>
        <a:p>
          <a:r>
            <a:rPr lang="en-US" b="1" dirty="0" smtClean="0">
              <a:latin typeface="Times New Roman" panose="02020603050405020304" pitchFamily="18" charset="0"/>
              <a:cs typeface="Times New Roman" panose="02020603050405020304" pitchFamily="18" charset="0"/>
            </a:rPr>
            <a:t>Unofficial death</a:t>
          </a:r>
          <a:endParaRPr lang="en-US" b="1" dirty="0">
            <a:latin typeface="Times New Roman" panose="02020603050405020304" pitchFamily="18" charset="0"/>
            <a:cs typeface="Times New Roman" panose="02020603050405020304" pitchFamily="18" charset="0"/>
          </a:endParaRPr>
        </a:p>
      </dgm:t>
    </dgm:pt>
    <dgm:pt modelId="{5A6F8EFC-60E0-4F81-B41F-37742E8C5BC7}" type="parTrans" cxnId="{3F1D60B4-C60F-4DAB-BF16-CCE5F50FBBA6}">
      <dgm:prSet/>
      <dgm:spPr/>
      <dgm:t>
        <a:bodyPr/>
        <a:lstStyle/>
        <a:p>
          <a:endParaRPr lang="en-US"/>
        </a:p>
      </dgm:t>
    </dgm:pt>
    <dgm:pt modelId="{6667F439-0C93-44C6-AEAB-73AB6FC83F9B}" type="sibTrans" cxnId="{3F1D60B4-C60F-4DAB-BF16-CCE5F50FBBA6}">
      <dgm:prSet/>
      <dgm:spPr/>
      <dgm:t>
        <a:bodyPr/>
        <a:lstStyle/>
        <a:p>
          <a:endParaRPr lang="en-US"/>
        </a:p>
      </dgm:t>
    </dgm:pt>
    <dgm:pt modelId="{9606B486-3FC0-4FED-A9C9-CB7B242798E1}">
      <dgm:prSet phldrT="[Text]"/>
      <dgm:spPr/>
      <dgm:t>
        <a:bodyPr/>
        <a:lstStyle/>
        <a:p>
          <a:r>
            <a:rPr lang="en-US" b="1" dirty="0" smtClean="0">
              <a:latin typeface="Times New Roman" panose="02020603050405020304" pitchFamily="18" charset="0"/>
              <a:cs typeface="Times New Roman" panose="02020603050405020304" pitchFamily="18" charset="0"/>
            </a:rPr>
            <a:t>248</a:t>
          </a:r>
          <a:endParaRPr lang="en-US" b="1" dirty="0">
            <a:latin typeface="Times New Roman" panose="02020603050405020304" pitchFamily="18" charset="0"/>
            <a:cs typeface="Times New Roman" panose="02020603050405020304" pitchFamily="18" charset="0"/>
          </a:endParaRPr>
        </a:p>
      </dgm:t>
    </dgm:pt>
    <dgm:pt modelId="{9A2EA2D1-8FCF-4E5E-9D48-CEDAFF130B84}" type="parTrans" cxnId="{4E5DDA5A-3746-40A8-8B10-CF287E76954A}">
      <dgm:prSet/>
      <dgm:spPr/>
      <dgm:t>
        <a:bodyPr/>
        <a:lstStyle/>
        <a:p>
          <a:endParaRPr lang="en-US"/>
        </a:p>
      </dgm:t>
    </dgm:pt>
    <dgm:pt modelId="{5715345A-2606-4EDE-A884-89EEE22C2F01}" type="sibTrans" cxnId="{4E5DDA5A-3746-40A8-8B10-CF287E76954A}">
      <dgm:prSet/>
      <dgm:spPr/>
      <dgm:t>
        <a:bodyPr/>
        <a:lstStyle/>
        <a:p>
          <a:endParaRPr lang="en-US"/>
        </a:p>
      </dgm:t>
    </dgm:pt>
    <dgm:pt modelId="{D3C5DD1D-56F5-4DD4-850E-D0F5B60E8751}" type="pres">
      <dgm:prSet presAssocID="{B5FA0F86-7118-4AD9-9825-135262C066B3}" presName="list" presStyleCnt="0">
        <dgm:presLayoutVars>
          <dgm:dir/>
          <dgm:animLvl val="lvl"/>
        </dgm:presLayoutVars>
      </dgm:prSet>
      <dgm:spPr/>
      <dgm:t>
        <a:bodyPr/>
        <a:lstStyle/>
        <a:p>
          <a:endParaRPr lang="en-US"/>
        </a:p>
      </dgm:t>
    </dgm:pt>
    <dgm:pt modelId="{5FFF2EF5-8685-4C8C-B40D-C4445AC427BE}" type="pres">
      <dgm:prSet presAssocID="{0F2ED285-E215-40B1-A777-8DDB238F3BD0}" presName="posSpace" presStyleCnt="0"/>
      <dgm:spPr/>
    </dgm:pt>
    <dgm:pt modelId="{3400B79A-9311-4CDC-933B-8722CE9D6427}" type="pres">
      <dgm:prSet presAssocID="{0F2ED285-E215-40B1-A777-8DDB238F3BD0}" presName="vertFlow" presStyleCnt="0"/>
      <dgm:spPr/>
    </dgm:pt>
    <dgm:pt modelId="{ED750906-423E-43BD-8464-0B74EAFF1529}" type="pres">
      <dgm:prSet presAssocID="{0F2ED285-E215-40B1-A777-8DDB238F3BD0}" presName="topSpace" presStyleCnt="0"/>
      <dgm:spPr/>
    </dgm:pt>
    <dgm:pt modelId="{3DAC734E-5B31-48AC-91E9-5370511BD2F6}" type="pres">
      <dgm:prSet presAssocID="{0F2ED285-E215-40B1-A777-8DDB238F3BD0}" presName="firstComp" presStyleCnt="0"/>
      <dgm:spPr/>
    </dgm:pt>
    <dgm:pt modelId="{156B030F-56A0-4E03-A81F-90EB5BC24DCA}" type="pres">
      <dgm:prSet presAssocID="{0F2ED285-E215-40B1-A777-8DDB238F3BD0}" presName="firstChild" presStyleLbl="bgAccFollowNode1" presStyleIdx="0" presStyleCnt="2"/>
      <dgm:spPr/>
      <dgm:t>
        <a:bodyPr/>
        <a:lstStyle/>
        <a:p>
          <a:endParaRPr lang="en-US"/>
        </a:p>
      </dgm:t>
    </dgm:pt>
    <dgm:pt modelId="{F628AFD6-FAA5-46BA-8B4F-7D1C94C3116E}" type="pres">
      <dgm:prSet presAssocID="{0F2ED285-E215-40B1-A777-8DDB238F3BD0}" presName="firstChildTx" presStyleLbl="bgAccFollowNode1" presStyleIdx="0" presStyleCnt="2">
        <dgm:presLayoutVars>
          <dgm:bulletEnabled val="1"/>
        </dgm:presLayoutVars>
      </dgm:prSet>
      <dgm:spPr/>
      <dgm:t>
        <a:bodyPr/>
        <a:lstStyle/>
        <a:p>
          <a:endParaRPr lang="en-US"/>
        </a:p>
      </dgm:t>
    </dgm:pt>
    <dgm:pt modelId="{DA728894-9007-4A32-8C00-D369FDC871E9}" type="pres">
      <dgm:prSet presAssocID="{0F2ED285-E215-40B1-A777-8DDB238F3BD0}" presName="negSpace" presStyleCnt="0"/>
      <dgm:spPr/>
    </dgm:pt>
    <dgm:pt modelId="{CAE2086A-9B47-44A5-9623-8EB8B504F67B}" type="pres">
      <dgm:prSet presAssocID="{0F2ED285-E215-40B1-A777-8DDB238F3BD0}" presName="circle" presStyleLbl="node1" presStyleIdx="0" presStyleCnt="2"/>
      <dgm:spPr/>
      <dgm:t>
        <a:bodyPr/>
        <a:lstStyle/>
        <a:p>
          <a:endParaRPr lang="en-US"/>
        </a:p>
      </dgm:t>
    </dgm:pt>
    <dgm:pt modelId="{8193D4B7-8B08-4D18-BFF7-4BFA2444E8DF}" type="pres">
      <dgm:prSet presAssocID="{15647F38-13C7-4452-B4DB-14799B17E9D8}" presName="transSpace" presStyleCnt="0"/>
      <dgm:spPr/>
    </dgm:pt>
    <dgm:pt modelId="{C0911ADF-3523-494A-BDA6-CE871803E628}" type="pres">
      <dgm:prSet presAssocID="{4E967572-C7DF-498E-B8BB-E1D9D9CA6745}" presName="posSpace" presStyleCnt="0"/>
      <dgm:spPr/>
    </dgm:pt>
    <dgm:pt modelId="{BB82FD89-F6AC-4926-8F44-8D97399A96E3}" type="pres">
      <dgm:prSet presAssocID="{4E967572-C7DF-498E-B8BB-E1D9D9CA6745}" presName="vertFlow" presStyleCnt="0"/>
      <dgm:spPr/>
    </dgm:pt>
    <dgm:pt modelId="{BFBD65D7-E58A-4D1C-9698-BF6D94DE3BB5}" type="pres">
      <dgm:prSet presAssocID="{4E967572-C7DF-498E-B8BB-E1D9D9CA6745}" presName="topSpace" presStyleCnt="0"/>
      <dgm:spPr/>
    </dgm:pt>
    <dgm:pt modelId="{2268E7FA-7EAD-421A-B3B8-86F2AC50E7E0}" type="pres">
      <dgm:prSet presAssocID="{4E967572-C7DF-498E-B8BB-E1D9D9CA6745}" presName="firstComp" presStyleCnt="0"/>
      <dgm:spPr/>
    </dgm:pt>
    <dgm:pt modelId="{04D88B1B-916A-4C5A-82B0-34F366AE0A2F}" type="pres">
      <dgm:prSet presAssocID="{4E967572-C7DF-498E-B8BB-E1D9D9CA6745}" presName="firstChild" presStyleLbl="bgAccFollowNode1" presStyleIdx="1" presStyleCnt="2"/>
      <dgm:spPr/>
      <dgm:t>
        <a:bodyPr/>
        <a:lstStyle/>
        <a:p>
          <a:endParaRPr lang="en-US"/>
        </a:p>
      </dgm:t>
    </dgm:pt>
    <dgm:pt modelId="{A4FF3C36-E135-47CE-8054-5BDE3760724D}" type="pres">
      <dgm:prSet presAssocID="{4E967572-C7DF-498E-B8BB-E1D9D9CA6745}" presName="firstChildTx" presStyleLbl="bgAccFollowNode1" presStyleIdx="1" presStyleCnt="2">
        <dgm:presLayoutVars>
          <dgm:bulletEnabled val="1"/>
        </dgm:presLayoutVars>
      </dgm:prSet>
      <dgm:spPr/>
      <dgm:t>
        <a:bodyPr/>
        <a:lstStyle/>
        <a:p>
          <a:endParaRPr lang="en-US"/>
        </a:p>
      </dgm:t>
    </dgm:pt>
    <dgm:pt modelId="{82A503D2-8CB6-43DB-A4C6-6C2837382B96}" type="pres">
      <dgm:prSet presAssocID="{4E967572-C7DF-498E-B8BB-E1D9D9CA6745}" presName="negSpace" presStyleCnt="0"/>
      <dgm:spPr/>
    </dgm:pt>
    <dgm:pt modelId="{4B0E9EEF-51A7-48CB-A30A-1BC32D508EE6}" type="pres">
      <dgm:prSet presAssocID="{4E967572-C7DF-498E-B8BB-E1D9D9CA6745}" presName="circle" presStyleLbl="node1" presStyleIdx="1" presStyleCnt="2"/>
      <dgm:spPr/>
      <dgm:t>
        <a:bodyPr/>
        <a:lstStyle/>
        <a:p>
          <a:endParaRPr lang="en-US"/>
        </a:p>
      </dgm:t>
    </dgm:pt>
  </dgm:ptLst>
  <dgm:cxnLst>
    <dgm:cxn modelId="{605E0ACB-E72D-4D6D-813F-E55EFBFCE575}" type="presOf" srcId="{9606B486-3FC0-4FED-A9C9-CB7B242798E1}" destId="{A4FF3C36-E135-47CE-8054-5BDE3760724D}" srcOrd="1" destOrd="0" presId="urn:microsoft.com/office/officeart/2005/8/layout/hList9"/>
    <dgm:cxn modelId="{7BB19793-A089-4575-8C11-E92BB90930FF}" type="presOf" srcId="{4E967572-C7DF-498E-B8BB-E1D9D9CA6745}" destId="{4B0E9EEF-51A7-48CB-A30A-1BC32D508EE6}" srcOrd="0" destOrd="0" presId="urn:microsoft.com/office/officeart/2005/8/layout/hList9"/>
    <dgm:cxn modelId="{3F1D60B4-C60F-4DAB-BF16-CCE5F50FBBA6}" srcId="{B5FA0F86-7118-4AD9-9825-135262C066B3}" destId="{4E967572-C7DF-498E-B8BB-E1D9D9CA6745}" srcOrd="1" destOrd="0" parTransId="{5A6F8EFC-60E0-4F81-B41F-37742E8C5BC7}" sibTransId="{6667F439-0C93-44C6-AEAB-73AB6FC83F9B}"/>
    <dgm:cxn modelId="{3A082743-1B83-4419-BEB9-4FA4D4FE406F}" type="presOf" srcId="{758667BF-DB67-46F3-B888-FF813B2AA0F9}" destId="{F628AFD6-FAA5-46BA-8B4F-7D1C94C3116E}" srcOrd="1" destOrd="0" presId="urn:microsoft.com/office/officeart/2005/8/layout/hList9"/>
    <dgm:cxn modelId="{50914CF2-BAA8-4E3C-92F2-9B1F0F140B89}" type="presOf" srcId="{0F2ED285-E215-40B1-A777-8DDB238F3BD0}" destId="{CAE2086A-9B47-44A5-9623-8EB8B504F67B}" srcOrd="0" destOrd="0" presId="urn:microsoft.com/office/officeart/2005/8/layout/hList9"/>
    <dgm:cxn modelId="{204A08B4-6B0A-4DE5-91DA-3425AF885CBB}" type="presOf" srcId="{B5FA0F86-7118-4AD9-9825-135262C066B3}" destId="{D3C5DD1D-56F5-4DD4-850E-D0F5B60E8751}" srcOrd="0" destOrd="0" presId="urn:microsoft.com/office/officeart/2005/8/layout/hList9"/>
    <dgm:cxn modelId="{D7100984-983D-454B-8753-9B8522C48F5B}" type="presOf" srcId="{9606B486-3FC0-4FED-A9C9-CB7B242798E1}" destId="{04D88B1B-916A-4C5A-82B0-34F366AE0A2F}" srcOrd="0" destOrd="0" presId="urn:microsoft.com/office/officeart/2005/8/layout/hList9"/>
    <dgm:cxn modelId="{0AFF07CE-F9D4-4F08-A785-00372457BB45}" srcId="{B5FA0F86-7118-4AD9-9825-135262C066B3}" destId="{0F2ED285-E215-40B1-A777-8DDB238F3BD0}" srcOrd="0" destOrd="0" parTransId="{A72BEEB4-2578-4E66-9959-EE0049B006EE}" sibTransId="{15647F38-13C7-4452-B4DB-14799B17E9D8}"/>
    <dgm:cxn modelId="{FB4CD79E-4A8D-4503-8341-606FB2AC1FFD}" type="presOf" srcId="{758667BF-DB67-46F3-B888-FF813B2AA0F9}" destId="{156B030F-56A0-4E03-A81F-90EB5BC24DCA}" srcOrd="0" destOrd="0" presId="urn:microsoft.com/office/officeart/2005/8/layout/hList9"/>
    <dgm:cxn modelId="{4E5DDA5A-3746-40A8-8B10-CF287E76954A}" srcId="{4E967572-C7DF-498E-B8BB-E1D9D9CA6745}" destId="{9606B486-3FC0-4FED-A9C9-CB7B242798E1}" srcOrd="0" destOrd="0" parTransId="{9A2EA2D1-8FCF-4E5E-9D48-CEDAFF130B84}" sibTransId="{5715345A-2606-4EDE-A884-89EEE22C2F01}"/>
    <dgm:cxn modelId="{195B882A-D6AD-43ED-BF9B-1632F936C8F1}" srcId="{0F2ED285-E215-40B1-A777-8DDB238F3BD0}" destId="{758667BF-DB67-46F3-B888-FF813B2AA0F9}" srcOrd="0" destOrd="0" parTransId="{C6FDF811-0DB4-4378-A222-3FEEEB1EF115}" sibTransId="{67E4C362-E4BB-4622-9F0D-0120A95968FE}"/>
    <dgm:cxn modelId="{A1E74135-CCC3-47BA-8A5E-8947D7B1085D}" type="presParOf" srcId="{D3C5DD1D-56F5-4DD4-850E-D0F5B60E8751}" destId="{5FFF2EF5-8685-4C8C-B40D-C4445AC427BE}" srcOrd="0" destOrd="0" presId="urn:microsoft.com/office/officeart/2005/8/layout/hList9"/>
    <dgm:cxn modelId="{E76551E8-CC10-4613-B8FA-7C035CB66563}" type="presParOf" srcId="{D3C5DD1D-56F5-4DD4-850E-D0F5B60E8751}" destId="{3400B79A-9311-4CDC-933B-8722CE9D6427}" srcOrd="1" destOrd="0" presId="urn:microsoft.com/office/officeart/2005/8/layout/hList9"/>
    <dgm:cxn modelId="{31E3AD72-A724-4787-B8A0-6776C5541633}" type="presParOf" srcId="{3400B79A-9311-4CDC-933B-8722CE9D6427}" destId="{ED750906-423E-43BD-8464-0B74EAFF1529}" srcOrd="0" destOrd="0" presId="urn:microsoft.com/office/officeart/2005/8/layout/hList9"/>
    <dgm:cxn modelId="{0AEE4617-AC72-4784-8BE8-8602CB9B7105}" type="presParOf" srcId="{3400B79A-9311-4CDC-933B-8722CE9D6427}" destId="{3DAC734E-5B31-48AC-91E9-5370511BD2F6}" srcOrd="1" destOrd="0" presId="urn:microsoft.com/office/officeart/2005/8/layout/hList9"/>
    <dgm:cxn modelId="{1A808628-2AA6-466E-AF6B-1C8B889D1336}" type="presParOf" srcId="{3DAC734E-5B31-48AC-91E9-5370511BD2F6}" destId="{156B030F-56A0-4E03-A81F-90EB5BC24DCA}" srcOrd="0" destOrd="0" presId="urn:microsoft.com/office/officeart/2005/8/layout/hList9"/>
    <dgm:cxn modelId="{4DA12FEB-EEB9-4A4E-8E69-663D57D05798}" type="presParOf" srcId="{3DAC734E-5B31-48AC-91E9-5370511BD2F6}" destId="{F628AFD6-FAA5-46BA-8B4F-7D1C94C3116E}" srcOrd="1" destOrd="0" presId="urn:microsoft.com/office/officeart/2005/8/layout/hList9"/>
    <dgm:cxn modelId="{325CA129-0D51-4992-8960-52F337AE3517}" type="presParOf" srcId="{D3C5DD1D-56F5-4DD4-850E-D0F5B60E8751}" destId="{DA728894-9007-4A32-8C00-D369FDC871E9}" srcOrd="2" destOrd="0" presId="urn:microsoft.com/office/officeart/2005/8/layout/hList9"/>
    <dgm:cxn modelId="{087CC3F7-2B83-45E2-9EE9-B864FBCD43BE}" type="presParOf" srcId="{D3C5DD1D-56F5-4DD4-850E-D0F5B60E8751}" destId="{CAE2086A-9B47-44A5-9623-8EB8B504F67B}" srcOrd="3" destOrd="0" presId="urn:microsoft.com/office/officeart/2005/8/layout/hList9"/>
    <dgm:cxn modelId="{59D96BDA-37EF-4B19-97A6-1173A4D49BFA}" type="presParOf" srcId="{D3C5DD1D-56F5-4DD4-850E-D0F5B60E8751}" destId="{8193D4B7-8B08-4D18-BFF7-4BFA2444E8DF}" srcOrd="4" destOrd="0" presId="urn:microsoft.com/office/officeart/2005/8/layout/hList9"/>
    <dgm:cxn modelId="{5162C7B7-0342-4F0D-8DD5-A683619DE8B2}" type="presParOf" srcId="{D3C5DD1D-56F5-4DD4-850E-D0F5B60E8751}" destId="{C0911ADF-3523-494A-BDA6-CE871803E628}" srcOrd="5" destOrd="0" presId="urn:microsoft.com/office/officeart/2005/8/layout/hList9"/>
    <dgm:cxn modelId="{9B102EAD-DBC1-4A1F-857D-AFEA1D896B7B}" type="presParOf" srcId="{D3C5DD1D-56F5-4DD4-850E-D0F5B60E8751}" destId="{BB82FD89-F6AC-4926-8F44-8D97399A96E3}" srcOrd="6" destOrd="0" presId="urn:microsoft.com/office/officeart/2005/8/layout/hList9"/>
    <dgm:cxn modelId="{1E230732-4209-4859-B94D-AD8B5502A2B3}" type="presParOf" srcId="{BB82FD89-F6AC-4926-8F44-8D97399A96E3}" destId="{BFBD65D7-E58A-4D1C-9698-BF6D94DE3BB5}" srcOrd="0" destOrd="0" presId="urn:microsoft.com/office/officeart/2005/8/layout/hList9"/>
    <dgm:cxn modelId="{E4290BC2-9E01-4A9B-B9D7-CA13C4C2348D}" type="presParOf" srcId="{BB82FD89-F6AC-4926-8F44-8D97399A96E3}" destId="{2268E7FA-7EAD-421A-B3B8-86F2AC50E7E0}" srcOrd="1" destOrd="0" presId="urn:microsoft.com/office/officeart/2005/8/layout/hList9"/>
    <dgm:cxn modelId="{93038E1E-1071-435B-82F4-929BF8EF04AE}" type="presParOf" srcId="{2268E7FA-7EAD-421A-B3B8-86F2AC50E7E0}" destId="{04D88B1B-916A-4C5A-82B0-34F366AE0A2F}" srcOrd="0" destOrd="0" presId="urn:microsoft.com/office/officeart/2005/8/layout/hList9"/>
    <dgm:cxn modelId="{FEE51657-E55F-4CD9-A6C0-3171B713382A}" type="presParOf" srcId="{2268E7FA-7EAD-421A-B3B8-86F2AC50E7E0}" destId="{A4FF3C36-E135-47CE-8054-5BDE3760724D}" srcOrd="1" destOrd="0" presId="urn:microsoft.com/office/officeart/2005/8/layout/hList9"/>
    <dgm:cxn modelId="{B533C320-D075-4EC3-A4AA-F19F72B9CD39}" type="presParOf" srcId="{D3C5DD1D-56F5-4DD4-850E-D0F5B60E8751}" destId="{82A503D2-8CB6-43DB-A4C6-6C2837382B96}" srcOrd="7" destOrd="0" presId="urn:microsoft.com/office/officeart/2005/8/layout/hList9"/>
    <dgm:cxn modelId="{444EB171-58F9-4740-BB53-A28716EC9BA3}" type="presParOf" srcId="{D3C5DD1D-56F5-4DD4-850E-D0F5B60E8751}" destId="{4B0E9EEF-51A7-48CB-A30A-1BC32D508EE6}" srcOrd="8"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BBD47-762B-43CA-8EA0-A28345DF0AC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1507BF4-6B54-4185-A038-0ABDEBB52155}">
      <dgm:prSet phldrT="[Text]" custT="1"/>
      <dgm:spPr/>
      <dgm:t>
        <a:bodyPr/>
        <a:lstStyle/>
        <a:p>
          <a:endParaRPr lang="en-US" sz="1900" dirty="0" smtClean="0"/>
        </a:p>
        <a:p>
          <a:r>
            <a:rPr lang="en-US" sz="2400" b="1" dirty="0" smtClean="0">
              <a:solidFill>
                <a:schemeClr val="tx1"/>
              </a:solidFill>
            </a:rPr>
            <a:t>The spread of dengue has become a major public health concern in recent times due to alarming climate change</a:t>
          </a:r>
          <a:endParaRPr lang="en-US" sz="2400" b="1" dirty="0">
            <a:solidFill>
              <a:schemeClr val="tx1"/>
            </a:solidFill>
          </a:endParaRPr>
        </a:p>
      </dgm:t>
    </dgm:pt>
    <dgm:pt modelId="{89DB4D02-A39F-4E35-9C15-34BD66FC6720}" type="parTrans" cxnId="{19866796-4AD6-469E-9112-9FA65EF4E1EF}">
      <dgm:prSet/>
      <dgm:spPr/>
      <dgm:t>
        <a:bodyPr/>
        <a:lstStyle/>
        <a:p>
          <a:endParaRPr lang="en-US"/>
        </a:p>
      </dgm:t>
    </dgm:pt>
    <dgm:pt modelId="{C4DE4F7A-E253-47A1-BF07-BF500B249834}" type="sibTrans" cxnId="{19866796-4AD6-469E-9112-9FA65EF4E1EF}">
      <dgm:prSet/>
      <dgm:spPr/>
      <dgm:t>
        <a:bodyPr/>
        <a:lstStyle/>
        <a:p>
          <a:endParaRPr lang="en-US"/>
        </a:p>
      </dgm:t>
    </dgm:pt>
    <dgm:pt modelId="{D65B6775-7A63-4B80-9804-00FDEC492279}">
      <dgm:prSet phldrT="[Text]" phldr="1" custT="1"/>
      <dgm:spPr/>
      <dgm:t>
        <a:bodyPr/>
        <a:lstStyle/>
        <a:p>
          <a:endParaRPr lang="en-US" sz="1400" dirty="0"/>
        </a:p>
      </dgm:t>
    </dgm:pt>
    <dgm:pt modelId="{2EDDAA6E-D960-4879-A2D2-AC4811224A08}" type="parTrans" cxnId="{EAB839B8-C24A-4774-9950-689A5CBFCC70}">
      <dgm:prSet/>
      <dgm:spPr/>
      <dgm:t>
        <a:bodyPr/>
        <a:lstStyle/>
        <a:p>
          <a:endParaRPr lang="en-US"/>
        </a:p>
      </dgm:t>
    </dgm:pt>
    <dgm:pt modelId="{058D4E6A-AA64-4B19-8F20-8C7E68E7C209}" type="sibTrans" cxnId="{EAB839B8-C24A-4774-9950-689A5CBFCC70}">
      <dgm:prSet/>
      <dgm:spPr/>
      <dgm:t>
        <a:bodyPr/>
        <a:lstStyle/>
        <a:p>
          <a:endParaRPr lang="en-US"/>
        </a:p>
      </dgm:t>
    </dgm:pt>
    <dgm:pt modelId="{8F48FCEF-677E-4191-BD98-6EDA445BF23A}">
      <dgm:prSet phldrT="[Text]" custT="1"/>
      <dgm:spPr/>
      <dgm:t>
        <a:bodyPr/>
        <a:lstStyle/>
        <a:p>
          <a:r>
            <a:rPr lang="en-US" sz="2000" b="1" dirty="0" smtClean="0">
              <a:solidFill>
                <a:schemeClr val="tx1"/>
              </a:solidFill>
            </a:rPr>
            <a:t>Using country level panel data over the 2000–2017 period, it has been confirmed that  </a:t>
          </a:r>
          <a:r>
            <a:rPr lang="en-US" sz="2000" b="1" dirty="0" smtClean="0">
              <a:solidFill>
                <a:srgbClr val="C00000"/>
              </a:solidFill>
            </a:rPr>
            <a:t>climate change and socio-economic variables </a:t>
          </a:r>
          <a:r>
            <a:rPr lang="en-US" sz="2000" b="1" dirty="0" smtClean="0">
              <a:solidFill>
                <a:schemeClr val="tx1"/>
              </a:solidFill>
            </a:rPr>
            <a:t>on the incidence of dengue-borne diseases in some of the most highly vulnerable countries</a:t>
          </a:r>
          <a:endParaRPr lang="en-US" sz="2000" b="1" dirty="0">
            <a:solidFill>
              <a:schemeClr val="tx1"/>
            </a:solidFill>
          </a:endParaRPr>
        </a:p>
      </dgm:t>
    </dgm:pt>
    <dgm:pt modelId="{B572678B-B040-4C7C-B301-83218FC18F7E}" type="parTrans" cxnId="{32D7042F-703F-4528-ADDE-7DEE8BB22047}">
      <dgm:prSet/>
      <dgm:spPr/>
      <dgm:t>
        <a:bodyPr/>
        <a:lstStyle/>
        <a:p>
          <a:endParaRPr lang="en-US"/>
        </a:p>
      </dgm:t>
    </dgm:pt>
    <dgm:pt modelId="{3DA46879-88BA-47EE-AEFD-A715F2829CD6}" type="sibTrans" cxnId="{32D7042F-703F-4528-ADDE-7DEE8BB22047}">
      <dgm:prSet/>
      <dgm:spPr/>
      <dgm:t>
        <a:bodyPr/>
        <a:lstStyle/>
        <a:p>
          <a:endParaRPr lang="en-US"/>
        </a:p>
      </dgm:t>
    </dgm:pt>
    <dgm:pt modelId="{7FE570D1-924E-4674-AC5E-8C1A332AE051}">
      <dgm:prSet phldrT="[Text]" phldr="1"/>
      <dgm:spPr/>
      <dgm:t>
        <a:bodyPr/>
        <a:lstStyle/>
        <a:p>
          <a:endParaRPr lang="en-US" sz="1500" dirty="0"/>
        </a:p>
      </dgm:t>
    </dgm:pt>
    <dgm:pt modelId="{9E9D4FA7-D44C-4488-87AD-798C63619F98}" type="parTrans" cxnId="{9409E6ED-EE95-44CB-B589-8FA346861337}">
      <dgm:prSet/>
      <dgm:spPr/>
      <dgm:t>
        <a:bodyPr/>
        <a:lstStyle/>
        <a:p>
          <a:endParaRPr lang="en-US"/>
        </a:p>
      </dgm:t>
    </dgm:pt>
    <dgm:pt modelId="{B2303099-5B34-4BE1-9878-AF3B748309CB}" type="sibTrans" cxnId="{9409E6ED-EE95-44CB-B589-8FA346861337}">
      <dgm:prSet/>
      <dgm:spPr/>
      <dgm:t>
        <a:bodyPr/>
        <a:lstStyle/>
        <a:p>
          <a:endParaRPr lang="en-US"/>
        </a:p>
      </dgm:t>
    </dgm:pt>
    <dgm:pt modelId="{B9205B2B-36B8-4ED0-AE9A-B750AC20D2D4}">
      <dgm:prSet phldrT="[Text]"/>
      <dgm:spPr/>
      <dgm:t>
        <a:bodyPr/>
        <a:lstStyle/>
        <a:p>
          <a:endParaRPr lang="en-US" b="1" dirty="0" smtClean="0">
            <a:solidFill>
              <a:srgbClr val="C00000"/>
            </a:solidFill>
          </a:endParaRPr>
        </a:p>
        <a:p>
          <a:r>
            <a:rPr lang="en-US" b="1" dirty="0" smtClean="0">
              <a:solidFill>
                <a:srgbClr val="C00000"/>
              </a:solidFill>
            </a:rPr>
            <a:t>Climate change is one of the worst global threats ever faced in human history</a:t>
          </a:r>
          <a:endParaRPr lang="en-US" b="1" dirty="0">
            <a:solidFill>
              <a:srgbClr val="C00000"/>
            </a:solidFill>
          </a:endParaRPr>
        </a:p>
      </dgm:t>
    </dgm:pt>
    <dgm:pt modelId="{5F62B3BE-E6B7-4250-9F17-0DF4A13C3BAD}" type="parTrans" cxnId="{C0A346CB-F239-41B0-85C2-7AE18CEF407F}">
      <dgm:prSet/>
      <dgm:spPr/>
      <dgm:t>
        <a:bodyPr/>
        <a:lstStyle/>
        <a:p>
          <a:endParaRPr lang="en-US"/>
        </a:p>
      </dgm:t>
    </dgm:pt>
    <dgm:pt modelId="{998E7E67-511A-48A9-AF3C-342E0193DC33}" type="sibTrans" cxnId="{C0A346CB-F239-41B0-85C2-7AE18CEF407F}">
      <dgm:prSet/>
      <dgm:spPr/>
      <dgm:t>
        <a:bodyPr/>
        <a:lstStyle/>
        <a:p>
          <a:endParaRPr lang="en-US"/>
        </a:p>
      </dgm:t>
    </dgm:pt>
    <dgm:pt modelId="{8BB1DD16-6DB9-4D36-BC65-88FC5DCB4B5E}">
      <dgm:prSet phldrT="[Text]" phldr="1"/>
      <dgm:spPr/>
      <dgm:t>
        <a:bodyPr/>
        <a:lstStyle/>
        <a:p>
          <a:endParaRPr lang="en-US" dirty="0"/>
        </a:p>
      </dgm:t>
    </dgm:pt>
    <dgm:pt modelId="{DA27E9D6-E20E-4A9C-B5EB-80D2C08DADED}" type="parTrans" cxnId="{19E30B0B-63E1-4803-8E02-5AE2DF820CD4}">
      <dgm:prSet/>
      <dgm:spPr/>
      <dgm:t>
        <a:bodyPr/>
        <a:lstStyle/>
        <a:p>
          <a:endParaRPr lang="en-US"/>
        </a:p>
      </dgm:t>
    </dgm:pt>
    <dgm:pt modelId="{2796DEDD-8289-4FB5-904A-FDD1B29B0965}" type="sibTrans" cxnId="{19E30B0B-63E1-4803-8E02-5AE2DF820CD4}">
      <dgm:prSet/>
      <dgm:spPr/>
      <dgm:t>
        <a:bodyPr/>
        <a:lstStyle/>
        <a:p>
          <a:endParaRPr lang="en-US"/>
        </a:p>
      </dgm:t>
    </dgm:pt>
    <dgm:pt modelId="{6C390EDB-5891-4197-BCD4-081866B8C0BA}">
      <dgm:prSet phldrT="[Text]" phldr="1"/>
      <dgm:spPr/>
      <dgm:t>
        <a:bodyPr/>
        <a:lstStyle/>
        <a:p>
          <a:endParaRPr lang="en-US" dirty="0"/>
        </a:p>
      </dgm:t>
    </dgm:pt>
    <dgm:pt modelId="{C3E334B1-87A2-4851-B31F-8F32259524F5}" type="parTrans" cxnId="{A9CCE1CE-A1DC-442E-B5E4-8A30915B4D89}">
      <dgm:prSet/>
      <dgm:spPr/>
      <dgm:t>
        <a:bodyPr/>
        <a:lstStyle/>
        <a:p>
          <a:endParaRPr lang="en-US"/>
        </a:p>
      </dgm:t>
    </dgm:pt>
    <dgm:pt modelId="{CE93F35C-54E9-45A4-8D04-1DC00BE05F9A}" type="sibTrans" cxnId="{A9CCE1CE-A1DC-442E-B5E4-8A30915B4D89}">
      <dgm:prSet/>
      <dgm:spPr/>
      <dgm:t>
        <a:bodyPr/>
        <a:lstStyle/>
        <a:p>
          <a:endParaRPr lang="en-US"/>
        </a:p>
      </dgm:t>
    </dgm:pt>
    <dgm:pt modelId="{21A70388-7D2F-42A4-AAB0-DD31E2067FD2}" type="pres">
      <dgm:prSet presAssocID="{3E7BBD47-762B-43CA-8EA0-A28345DF0AC4}" presName="Name0" presStyleCnt="0">
        <dgm:presLayoutVars>
          <dgm:dir/>
          <dgm:resizeHandles val="exact"/>
        </dgm:presLayoutVars>
      </dgm:prSet>
      <dgm:spPr/>
      <dgm:t>
        <a:bodyPr/>
        <a:lstStyle/>
        <a:p>
          <a:endParaRPr lang="en-US"/>
        </a:p>
      </dgm:t>
    </dgm:pt>
    <dgm:pt modelId="{552DB048-3661-40AA-B116-3D16DA6F3DDC}" type="pres">
      <dgm:prSet presAssocID="{E1507BF4-6B54-4185-A038-0ABDEBB52155}" presName="node" presStyleLbl="node1" presStyleIdx="0" presStyleCnt="3">
        <dgm:presLayoutVars>
          <dgm:bulletEnabled val="1"/>
        </dgm:presLayoutVars>
      </dgm:prSet>
      <dgm:spPr/>
      <dgm:t>
        <a:bodyPr/>
        <a:lstStyle/>
        <a:p>
          <a:endParaRPr lang="en-US"/>
        </a:p>
      </dgm:t>
    </dgm:pt>
    <dgm:pt modelId="{981A15F2-5031-413B-9705-C118F9F65933}" type="pres">
      <dgm:prSet presAssocID="{C4DE4F7A-E253-47A1-BF07-BF500B249834}" presName="sibTrans" presStyleCnt="0"/>
      <dgm:spPr/>
    </dgm:pt>
    <dgm:pt modelId="{B3CBACBB-2355-4AB4-AA81-3AFEB9A12E12}" type="pres">
      <dgm:prSet presAssocID="{8F48FCEF-677E-4191-BD98-6EDA445BF23A}" presName="node" presStyleLbl="node1" presStyleIdx="1" presStyleCnt="3">
        <dgm:presLayoutVars>
          <dgm:bulletEnabled val="1"/>
        </dgm:presLayoutVars>
      </dgm:prSet>
      <dgm:spPr/>
      <dgm:t>
        <a:bodyPr/>
        <a:lstStyle/>
        <a:p>
          <a:endParaRPr lang="en-US"/>
        </a:p>
      </dgm:t>
    </dgm:pt>
    <dgm:pt modelId="{4B4D9348-24CB-4452-9F9A-86955A3A4AF1}" type="pres">
      <dgm:prSet presAssocID="{3DA46879-88BA-47EE-AEFD-A715F2829CD6}" presName="sibTrans" presStyleCnt="0"/>
      <dgm:spPr/>
    </dgm:pt>
    <dgm:pt modelId="{DEFA2F1A-274C-4730-9F21-2DF693CA0279}" type="pres">
      <dgm:prSet presAssocID="{B9205B2B-36B8-4ED0-AE9A-B750AC20D2D4}" presName="node" presStyleLbl="node1" presStyleIdx="2" presStyleCnt="3">
        <dgm:presLayoutVars>
          <dgm:bulletEnabled val="1"/>
        </dgm:presLayoutVars>
      </dgm:prSet>
      <dgm:spPr/>
      <dgm:t>
        <a:bodyPr/>
        <a:lstStyle/>
        <a:p>
          <a:endParaRPr lang="en-US"/>
        </a:p>
      </dgm:t>
    </dgm:pt>
  </dgm:ptLst>
  <dgm:cxnLst>
    <dgm:cxn modelId="{D606AF53-8BD1-4B4B-A301-3152777D4BC4}" type="presOf" srcId="{6C390EDB-5891-4197-BCD4-081866B8C0BA}" destId="{DEFA2F1A-274C-4730-9F21-2DF693CA0279}" srcOrd="0" destOrd="2" presId="urn:microsoft.com/office/officeart/2005/8/layout/hList6"/>
    <dgm:cxn modelId="{19E30B0B-63E1-4803-8E02-5AE2DF820CD4}" srcId="{B9205B2B-36B8-4ED0-AE9A-B750AC20D2D4}" destId="{8BB1DD16-6DB9-4D36-BC65-88FC5DCB4B5E}" srcOrd="0" destOrd="0" parTransId="{DA27E9D6-E20E-4A9C-B5EB-80D2C08DADED}" sibTransId="{2796DEDD-8289-4FB5-904A-FDD1B29B0965}"/>
    <dgm:cxn modelId="{CA34C402-0F6B-4FD5-AEEA-868A3834E8CC}" type="presOf" srcId="{B9205B2B-36B8-4ED0-AE9A-B750AC20D2D4}" destId="{DEFA2F1A-274C-4730-9F21-2DF693CA0279}" srcOrd="0" destOrd="0" presId="urn:microsoft.com/office/officeart/2005/8/layout/hList6"/>
    <dgm:cxn modelId="{EAB839B8-C24A-4774-9950-689A5CBFCC70}" srcId="{E1507BF4-6B54-4185-A038-0ABDEBB52155}" destId="{D65B6775-7A63-4B80-9804-00FDEC492279}" srcOrd="0" destOrd="0" parTransId="{2EDDAA6E-D960-4879-A2D2-AC4811224A08}" sibTransId="{058D4E6A-AA64-4B19-8F20-8C7E68E7C209}"/>
    <dgm:cxn modelId="{C0A346CB-F239-41B0-85C2-7AE18CEF407F}" srcId="{3E7BBD47-762B-43CA-8EA0-A28345DF0AC4}" destId="{B9205B2B-36B8-4ED0-AE9A-B750AC20D2D4}" srcOrd="2" destOrd="0" parTransId="{5F62B3BE-E6B7-4250-9F17-0DF4A13C3BAD}" sibTransId="{998E7E67-511A-48A9-AF3C-342E0193DC33}"/>
    <dgm:cxn modelId="{1023C4D6-4893-4F0E-9EAE-8A2AA937B1D1}" type="presOf" srcId="{E1507BF4-6B54-4185-A038-0ABDEBB52155}" destId="{552DB048-3661-40AA-B116-3D16DA6F3DDC}" srcOrd="0" destOrd="0" presId="urn:microsoft.com/office/officeart/2005/8/layout/hList6"/>
    <dgm:cxn modelId="{F1F1AC3F-5B60-4CDB-A84A-49AEA75C1644}" type="presOf" srcId="{7FE570D1-924E-4674-AC5E-8C1A332AE051}" destId="{B3CBACBB-2355-4AB4-AA81-3AFEB9A12E12}" srcOrd="0" destOrd="1" presId="urn:microsoft.com/office/officeart/2005/8/layout/hList6"/>
    <dgm:cxn modelId="{32D7042F-703F-4528-ADDE-7DEE8BB22047}" srcId="{3E7BBD47-762B-43CA-8EA0-A28345DF0AC4}" destId="{8F48FCEF-677E-4191-BD98-6EDA445BF23A}" srcOrd="1" destOrd="0" parTransId="{B572678B-B040-4C7C-B301-83218FC18F7E}" sibTransId="{3DA46879-88BA-47EE-AEFD-A715F2829CD6}"/>
    <dgm:cxn modelId="{CAE01166-8D72-4921-B1B1-CB59A7C18D3F}" type="presOf" srcId="{3E7BBD47-762B-43CA-8EA0-A28345DF0AC4}" destId="{21A70388-7D2F-42A4-AAB0-DD31E2067FD2}" srcOrd="0" destOrd="0" presId="urn:microsoft.com/office/officeart/2005/8/layout/hList6"/>
    <dgm:cxn modelId="{A9CCE1CE-A1DC-442E-B5E4-8A30915B4D89}" srcId="{B9205B2B-36B8-4ED0-AE9A-B750AC20D2D4}" destId="{6C390EDB-5891-4197-BCD4-081866B8C0BA}" srcOrd="1" destOrd="0" parTransId="{C3E334B1-87A2-4851-B31F-8F32259524F5}" sibTransId="{CE93F35C-54E9-45A4-8D04-1DC00BE05F9A}"/>
    <dgm:cxn modelId="{9409E6ED-EE95-44CB-B589-8FA346861337}" srcId="{8F48FCEF-677E-4191-BD98-6EDA445BF23A}" destId="{7FE570D1-924E-4674-AC5E-8C1A332AE051}" srcOrd="0" destOrd="0" parTransId="{9E9D4FA7-D44C-4488-87AD-798C63619F98}" sibTransId="{B2303099-5B34-4BE1-9878-AF3B748309CB}"/>
    <dgm:cxn modelId="{DC151719-93DB-47E0-8831-DF96D4D66DC6}" type="presOf" srcId="{8F48FCEF-677E-4191-BD98-6EDA445BF23A}" destId="{B3CBACBB-2355-4AB4-AA81-3AFEB9A12E12}" srcOrd="0" destOrd="0" presId="urn:microsoft.com/office/officeart/2005/8/layout/hList6"/>
    <dgm:cxn modelId="{19866796-4AD6-469E-9112-9FA65EF4E1EF}" srcId="{3E7BBD47-762B-43CA-8EA0-A28345DF0AC4}" destId="{E1507BF4-6B54-4185-A038-0ABDEBB52155}" srcOrd="0" destOrd="0" parTransId="{89DB4D02-A39F-4E35-9C15-34BD66FC6720}" sibTransId="{C4DE4F7A-E253-47A1-BF07-BF500B249834}"/>
    <dgm:cxn modelId="{5D7204AD-D074-4A23-80E8-A871DA4B640D}" type="presOf" srcId="{D65B6775-7A63-4B80-9804-00FDEC492279}" destId="{552DB048-3661-40AA-B116-3D16DA6F3DDC}" srcOrd="0" destOrd="1" presId="urn:microsoft.com/office/officeart/2005/8/layout/hList6"/>
    <dgm:cxn modelId="{301DCEED-AD63-4557-A49A-653919E9E905}" type="presOf" srcId="{8BB1DD16-6DB9-4D36-BC65-88FC5DCB4B5E}" destId="{DEFA2F1A-274C-4730-9F21-2DF693CA0279}" srcOrd="0" destOrd="1" presId="urn:microsoft.com/office/officeart/2005/8/layout/hList6"/>
    <dgm:cxn modelId="{4F905049-DA0C-48DD-8E0A-795907FA97E6}" type="presParOf" srcId="{21A70388-7D2F-42A4-AAB0-DD31E2067FD2}" destId="{552DB048-3661-40AA-B116-3D16DA6F3DDC}" srcOrd="0" destOrd="0" presId="urn:microsoft.com/office/officeart/2005/8/layout/hList6"/>
    <dgm:cxn modelId="{408D538C-C332-4D04-B3DD-9E761C50ADEA}" type="presParOf" srcId="{21A70388-7D2F-42A4-AAB0-DD31E2067FD2}" destId="{981A15F2-5031-413B-9705-C118F9F65933}" srcOrd="1" destOrd="0" presId="urn:microsoft.com/office/officeart/2005/8/layout/hList6"/>
    <dgm:cxn modelId="{90145CCB-8BDD-4553-A832-D6BFCBD5B89C}" type="presParOf" srcId="{21A70388-7D2F-42A4-AAB0-DD31E2067FD2}" destId="{B3CBACBB-2355-4AB4-AA81-3AFEB9A12E12}" srcOrd="2" destOrd="0" presId="urn:microsoft.com/office/officeart/2005/8/layout/hList6"/>
    <dgm:cxn modelId="{C9482BFA-582C-44F6-9C81-1D1850629939}" type="presParOf" srcId="{21A70388-7D2F-42A4-AAB0-DD31E2067FD2}" destId="{4B4D9348-24CB-4452-9F9A-86955A3A4AF1}" srcOrd="3" destOrd="0" presId="urn:microsoft.com/office/officeart/2005/8/layout/hList6"/>
    <dgm:cxn modelId="{66213390-1D2A-4896-91AD-6018400C16F9}" type="presParOf" srcId="{21A70388-7D2F-42A4-AAB0-DD31E2067FD2}" destId="{DEFA2F1A-274C-4730-9F21-2DF693CA0279}"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9E8A4-55BD-4D7D-8D29-39124FB1141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FCCFAB02-0387-48EB-90B5-6E5FDA82DEF6}">
      <dgm:prSet phldrT="[Text]"/>
      <dgm:spPr>
        <a:solidFill>
          <a:srgbClr val="FFC100"/>
        </a:solidFill>
      </dgm:spPr>
      <dgm:t>
        <a:bodyPr/>
        <a:lstStyle/>
        <a:p>
          <a:r>
            <a:rPr lang="en-GB" b="1" dirty="0" smtClean="0"/>
            <a:t>	Black and oval in shape </a:t>
          </a:r>
        </a:p>
        <a:p>
          <a:r>
            <a:rPr lang="en-GB" b="1" dirty="0" smtClean="0"/>
            <a:t>	Laid singly above water surfaces of containers </a:t>
          </a:r>
        </a:p>
        <a:p>
          <a:r>
            <a:rPr lang="en-GB" b="1" dirty="0" smtClean="0"/>
            <a:t>	Without float </a:t>
          </a:r>
        </a:p>
        <a:p>
          <a:r>
            <a:rPr lang="en-GB" b="1" dirty="0" smtClean="0"/>
            <a:t>	Viability: 6 months to 1 year due to the presence of </a:t>
          </a:r>
          <a:r>
            <a:rPr lang="en-GB" b="1" dirty="0" err="1" smtClean="0"/>
            <a:t>chorion</a:t>
          </a:r>
          <a:endParaRPr lang="en-US" dirty="0"/>
        </a:p>
      </dgm:t>
    </dgm:pt>
    <dgm:pt modelId="{713FBA1B-FFCD-4380-AA65-08BFF3621803}" type="parTrans" cxnId="{19FE82BC-CBD0-40EA-8697-AA65D8B79360}">
      <dgm:prSet/>
      <dgm:spPr/>
      <dgm:t>
        <a:bodyPr/>
        <a:lstStyle/>
        <a:p>
          <a:endParaRPr lang="en-US"/>
        </a:p>
      </dgm:t>
    </dgm:pt>
    <dgm:pt modelId="{3EDA24FA-9AFE-4F0A-A793-C1FE57CBA2D7}" type="sibTrans" cxnId="{19FE82BC-CBD0-40EA-8697-AA65D8B79360}">
      <dgm:prSet/>
      <dgm:spPr/>
      <dgm:t>
        <a:bodyPr/>
        <a:lstStyle/>
        <a:p>
          <a:endParaRPr lang="en-US"/>
        </a:p>
      </dgm:t>
    </dgm:pt>
    <dgm:pt modelId="{8405CC8C-1DF5-4FDF-9462-00705378195A}">
      <dgm:prSet phldrT="[Text]"/>
      <dgm:spPr>
        <a:solidFill>
          <a:schemeClr val="tx2">
            <a:lumMod val="60000"/>
            <a:lumOff val="40000"/>
          </a:schemeClr>
        </a:solidFill>
      </dgm:spPr>
      <dgm:t>
        <a:bodyPr/>
        <a:lstStyle/>
        <a:p>
          <a:r>
            <a:rPr lang="en-GB" dirty="0" smtClean="0"/>
            <a:t>	 </a:t>
          </a:r>
          <a:r>
            <a:rPr lang="en-GB" b="1" dirty="0" smtClean="0"/>
            <a:t>Feeding stage </a:t>
          </a:r>
        </a:p>
        <a:p>
          <a:r>
            <a:rPr lang="en-GB" b="1" dirty="0" smtClean="0"/>
            <a:t>	Breeds in clean and non- polluted water </a:t>
          </a:r>
        </a:p>
        <a:p>
          <a:r>
            <a:rPr lang="en-GB" b="1" dirty="0" smtClean="0"/>
            <a:t> 	Short and stout siphon with one pair of hair tuft </a:t>
          </a:r>
        </a:p>
        <a:p>
          <a:r>
            <a:rPr lang="en-GB" b="1" dirty="0" smtClean="0"/>
            <a:t>	Rests at an angle to the water surface</a:t>
          </a:r>
          <a:endParaRPr lang="en-US" b="1" dirty="0"/>
        </a:p>
      </dgm:t>
    </dgm:pt>
    <dgm:pt modelId="{AC10D976-D1A3-414B-B636-6CA412D7A191}" type="parTrans" cxnId="{989B6BFB-1F3C-46F6-BA1E-8E20A17163F3}">
      <dgm:prSet/>
      <dgm:spPr/>
      <dgm:t>
        <a:bodyPr/>
        <a:lstStyle/>
        <a:p>
          <a:endParaRPr lang="en-US"/>
        </a:p>
      </dgm:t>
    </dgm:pt>
    <dgm:pt modelId="{EF7A419A-08F8-4E8F-97B1-CDAA04239A80}" type="sibTrans" cxnId="{989B6BFB-1F3C-46F6-BA1E-8E20A17163F3}">
      <dgm:prSet/>
      <dgm:spPr/>
      <dgm:t>
        <a:bodyPr/>
        <a:lstStyle/>
        <a:p>
          <a:endParaRPr lang="en-US"/>
        </a:p>
      </dgm:t>
    </dgm:pt>
    <dgm:pt modelId="{FCD69F8B-B0E7-4EDC-AE9B-AA4FE1F50C8B}">
      <dgm:prSet phldrT="[Text]"/>
      <dgm:spPr>
        <a:solidFill>
          <a:srgbClr val="50CD72"/>
        </a:solidFill>
      </dgm:spPr>
      <dgm:t>
        <a:bodyPr/>
        <a:lstStyle/>
        <a:p>
          <a:r>
            <a:rPr lang="en-GB" b="1" dirty="0" smtClean="0"/>
            <a:t>	Non-feeding stage </a:t>
          </a:r>
        </a:p>
        <a:p>
          <a:r>
            <a:rPr lang="en-GB" b="1" dirty="0" smtClean="0"/>
            <a:t>	Breeding trumpet is long, </a:t>
          </a:r>
        </a:p>
        <a:p>
          <a:r>
            <a:rPr lang="en-GB" b="1" dirty="0" smtClean="0"/>
            <a:t>	slender with narrow opening</a:t>
          </a:r>
          <a:endParaRPr lang="en-US" b="1" dirty="0"/>
        </a:p>
      </dgm:t>
    </dgm:pt>
    <dgm:pt modelId="{BD398700-E3F9-4B52-A28D-C41988278C07}" type="parTrans" cxnId="{97A90073-0D57-41B4-BBC1-080AF852D604}">
      <dgm:prSet/>
      <dgm:spPr/>
      <dgm:t>
        <a:bodyPr/>
        <a:lstStyle/>
        <a:p>
          <a:endParaRPr lang="en-US"/>
        </a:p>
      </dgm:t>
    </dgm:pt>
    <dgm:pt modelId="{EB199BE4-C498-4ACE-9A19-3253486F793F}" type="sibTrans" cxnId="{97A90073-0D57-41B4-BBC1-080AF852D604}">
      <dgm:prSet/>
      <dgm:spPr/>
      <dgm:t>
        <a:bodyPr/>
        <a:lstStyle/>
        <a:p>
          <a:endParaRPr lang="en-US"/>
        </a:p>
      </dgm:t>
    </dgm:pt>
    <dgm:pt modelId="{5D12E696-44A3-41E5-B531-5142E4D37B3F}">
      <dgm:prSet/>
      <dgm:spPr>
        <a:solidFill>
          <a:srgbClr val="FF733C"/>
        </a:solidFill>
      </dgm:spPr>
      <dgm:t>
        <a:bodyPr/>
        <a:lstStyle/>
        <a:p>
          <a:endParaRPr lang="en-US" dirty="0"/>
        </a:p>
      </dgm:t>
    </dgm:pt>
    <dgm:pt modelId="{2C01A231-DE1A-4B36-A8B9-770974FD1D51}" type="parTrans" cxnId="{32B80223-F29E-42A0-9762-9A1F5C6DA133}">
      <dgm:prSet/>
      <dgm:spPr/>
      <dgm:t>
        <a:bodyPr/>
        <a:lstStyle/>
        <a:p>
          <a:endParaRPr lang="en-US"/>
        </a:p>
      </dgm:t>
    </dgm:pt>
    <dgm:pt modelId="{04629854-7469-4C76-9554-AC4D38B48A66}" type="sibTrans" cxnId="{32B80223-F29E-42A0-9762-9A1F5C6DA133}">
      <dgm:prSet/>
      <dgm:spPr/>
      <dgm:t>
        <a:bodyPr/>
        <a:lstStyle/>
        <a:p>
          <a:endParaRPr lang="en-US"/>
        </a:p>
      </dgm:t>
    </dgm:pt>
    <dgm:pt modelId="{9AD84B62-BF94-494B-8E8F-627BF8A09940}" type="pres">
      <dgm:prSet presAssocID="{4EB9E8A4-55BD-4D7D-8D29-39124FB11419}" presName="linear" presStyleCnt="0">
        <dgm:presLayoutVars>
          <dgm:dir/>
          <dgm:resizeHandles val="exact"/>
        </dgm:presLayoutVars>
      </dgm:prSet>
      <dgm:spPr/>
      <dgm:t>
        <a:bodyPr/>
        <a:lstStyle/>
        <a:p>
          <a:endParaRPr lang="en-US"/>
        </a:p>
      </dgm:t>
    </dgm:pt>
    <dgm:pt modelId="{023AC3AA-74D9-447B-9491-010D14786361}" type="pres">
      <dgm:prSet presAssocID="{FCCFAB02-0387-48EB-90B5-6E5FDA82DEF6}" presName="comp" presStyleCnt="0"/>
      <dgm:spPr/>
    </dgm:pt>
    <dgm:pt modelId="{6279C727-5FBF-42D6-97F3-E6CB1B50EF2C}" type="pres">
      <dgm:prSet presAssocID="{FCCFAB02-0387-48EB-90B5-6E5FDA82DEF6}" presName="box" presStyleLbl="node1" presStyleIdx="0" presStyleCnt="4"/>
      <dgm:spPr/>
      <dgm:t>
        <a:bodyPr/>
        <a:lstStyle/>
        <a:p>
          <a:endParaRPr lang="en-US"/>
        </a:p>
      </dgm:t>
    </dgm:pt>
    <dgm:pt modelId="{CDC0FA45-1425-4274-B855-CD06CC84A668}" type="pres">
      <dgm:prSet presAssocID="{FCCFAB02-0387-48EB-90B5-6E5FDA82DEF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66A2B28D-7AB4-45BC-B020-7A875E1D18F1}" type="pres">
      <dgm:prSet presAssocID="{FCCFAB02-0387-48EB-90B5-6E5FDA82DEF6}" presName="text" presStyleLbl="node1" presStyleIdx="0" presStyleCnt="4">
        <dgm:presLayoutVars>
          <dgm:bulletEnabled val="1"/>
        </dgm:presLayoutVars>
      </dgm:prSet>
      <dgm:spPr/>
      <dgm:t>
        <a:bodyPr/>
        <a:lstStyle/>
        <a:p>
          <a:endParaRPr lang="en-US"/>
        </a:p>
      </dgm:t>
    </dgm:pt>
    <dgm:pt modelId="{B6143C4B-4FE7-4387-9E99-0EDD167DC6AF}" type="pres">
      <dgm:prSet presAssocID="{3EDA24FA-9AFE-4F0A-A793-C1FE57CBA2D7}" presName="spacer" presStyleCnt="0"/>
      <dgm:spPr/>
    </dgm:pt>
    <dgm:pt modelId="{0DEFEACB-4742-44DD-8D53-6A8F3AD77780}" type="pres">
      <dgm:prSet presAssocID="{8405CC8C-1DF5-4FDF-9462-00705378195A}" presName="comp" presStyleCnt="0"/>
      <dgm:spPr/>
    </dgm:pt>
    <dgm:pt modelId="{BC4C9AAA-8287-4534-92C9-9B561285D7FB}" type="pres">
      <dgm:prSet presAssocID="{8405CC8C-1DF5-4FDF-9462-00705378195A}" presName="box" presStyleLbl="node1" presStyleIdx="1" presStyleCnt="4"/>
      <dgm:spPr/>
      <dgm:t>
        <a:bodyPr/>
        <a:lstStyle/>
        <a:p>
          <a:endParaRPr lang="en-US"/>
        </a:p>
      </dgm:t>
    </dgm:pt>
    <dgm:pt modelId="{EC1DE989-3B21-40D8-B10C-AC21CC0C0581}" type="pres">
      <dgm:prSet presAssocID="{8405CC8C-1DF5-4FDF-9462-00705378195A}"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8739D2EA-949F-46E9-811F-4283D39B1237}" type="pres">
      <dgm:prSet presAssocID="{8405CC8C-1DF5-4FDF-9462-00705378195A}" presName="text" presStyleLbl="node1" presStyleIdx="1" presStyleCnt="4">
        <dgm:presLayoutVars>
          <dgm:bulletEnabled val="1"/>
        </dgm:presLayoutVars>
      </dgm:prSet>
      <dgm:spPr/>
      <dgm:t>
        <a:bodyPr/>
        <a:lstStyle/>
        <a:p>
          <a:endParaRPr lang="en-US"/>
        </a:p>
      </dgm:t>
    </dgm:pt>
    <dgm:pt modelId="{F8195194-2847-435E-A8D9-3A1983281073}" type="pres">
      <dgm:prSet presAssocID="{EF7A419A-08F8-4E8F-97B1-CDAA04239A80}" presName="spacer" presStyleCnt="0"/>
      <dgm:spPr/>
    </dgm:pt>
    <dgm:pt modelId="{BAEBAB67-7C3F-45F6-8922-DBDF6178FECE}" type="pres">
      <dgm:prSet presAssocID="{FCD69F8B-B0E7-4EDC-AE9B-AA4FE1F50C8B}" presName="comp" presStyleCnt="0"/>
      <dgm:spPr/>
    </dgm:pt>
    <dgm:pt modelId="{86A6D475-90FC-4A8E-9C33-E52449C42BAF}" type="pres">
      <dgm:prSet presAssocID="{FCD69F8B-B0E7-4EDC-AE9B-AA4FE1F50C8B}" presName="box" presStyleLbl="node1" presStyleIdx="2" presStyleCnt="4" custLinFactNeighborX="300" custLinFactNeighborY="-1485"/>
      <dgm:spPr/>
      <dgm:t>
        <a:bodyPr/>
        <a:lstStyle/>
        <a:p>
          <a:endParaRPr lang="en-US"/>
        </a:p>
      </dgm:t>
    </dgm:pt>
    <dgm:pt modelId="{906CBB9A-C616-4AE2-A88F-295ADA6E3B11}" type="pres">
      <dgm:prSet presAssocID="{FCD69F8B-B0E7-4EDC-AE9B-AA4FE1F50C8B}"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F1E97AFA-FEE8-477C-B175-B782E554EFCF}" type="pres">
      <dgm:prSet presAssocID="{FCD69F8B-B0E7-4EDC-AE9B-AA4FE1F50C8B}" presName="text" presStyleLbl="node1" presStyleIdx="2" presStyleCnt="4">
        <dgm:presLayoutVars>
          <dgm:bulletEnabled val="1"/>
        </dgm:presLayoutVars>
      </dgm:prSet>
      <dgm:spPr/>
      <dgm:t>
        <a:bodyPr/>
        <a:lstStyle/>
        <a:p>
          <a:endParaRPr lang="en-US"/>
        </a:p>
      </dgm:t>
    </dgm:pt>
    <dgm:pt modelId="{138F7B32-DFA0-493E-8720-42862677E48A}" type="pres">
      <dgm:prSet presAssocID="{EB199BE4-C498-4ACE-9A19-3253486F793F}" presName="spacer" presStyleCnt="0"/>
      <dgm:spPr/>
    </dgm:pt>
    <dgm:pt modelId="{3EC318EC-ABA3-41AB-9A61-083C8161D301}" type="pres">
      <dgm:prSet presAssocID="{5D12E696-44A3-41E5-B531-5142E4D37B3F}" presName="comp" presStyleCnt="0"/>
      <dgm:spPr/>
    </dgm:pt>
    <dgm:pt modelId="{C774DD40-C370-4BDE-9509-DE4F1959479F}" type="pres">
      <dgm:prSet presAssocID="{5D12E696-44A3-41E5-B531-5142E4D37B3F}" presName="box" presStyleLbl="node1" presStyleIdx="3" presStyleCnt="4"/>
      <dgm:spPr/>
      <dgm:t>
        <a:bodyPr/>
        <a:lstStyle/>
        <a:p>
          <a:endParaRPr lang="en-US"/>
        </a:p>
      </dgm:t>
    </dgm:pt>
    <dgm:pt modelId="{7DFE0A9C-789B-4235-BEC5-02B7E1B74E69}" type="pres">
      <dgm:prSet presAssocID="{5D12E696-44A3-41E5-B531-5142E4D37B3F}"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570AFD94-F9A9-4767-B550-598139443153}" type="pres">
      <dgm:prSet presAssocID="{5D12E696-44A3-41E5-B531-5142E4D37B3F}" presName="text" presStyleLbl="node1" presStyleIdx="3" presStyleCnt="4">
        <dgm:presLayoutVars>
          <dgm:bulletEnabled val="1"/>
        </dgm:presLayoutVars>
      </dgm:prSet>
      <dgm:spPr/>
      <dgm:t>
        <a:bodyPr/>
        <a:lstStyle/>
        <a:p>
          <a:endParaRPr lang="en-US"/>
        </a:p>
      </dgm:t>
    </dgm:pt>
  </dgm:ptLst>
  <dgm:cxnLst>
    <dgm:cxn modelId="{DDBE4D18-A61B-4A2D-A02A-9B53E2E3C928}" type="presOf" srcId="{8405CC8C-1DF5-4FDF-9462-00705378195A}" destId="{8739D2EA-949F-46E9-811F-4283D39B1237}" srcOrd="1" destOrd="0" presId="urn:microsoft.com/office/officeart/2005/8/layout/vList4#1"/>
    <dgm:cxn modelId="{4F320BC3-A96C-41B9-9A08-65A2005B7610}" type="presOf" srcId="{8405CC8C-1DF5-4FDF-9462-00705378195A}" destId="{BC4C9AAA-8287-4534-92C9-9B561285D7FB}" srcOrd="0" destOrd="0" presId="urn:microsoft.com/office/officeart/2005/8/layout/vList4#1"/>
    <dgm:cxn modelId="{8F85C554-EBF5-42D1-AB8C-FEEC8CBDC419}" type="presOf" srcId="{4EB9E8A4-55BD-4D7D-8D29-39124FB11419}" destId="{9AD84B62-BF94-494B-8E8F-627BF8A09940}" srcOrd="0" destOrd="0" presId="urn:microsoft.com/office/officeart/2005/8/layout/vList4#1"/>
    <dgm:cxn modelId="{E8D2F617-1ECE-4840-AF89-95B5053585EF}" type="presOf" srcId="{5D12E696-44A3-41E5-B531-5142E4D37B3F}" destId="{C774DD40-C370-4BDE-9509-DE4F1959479F}" srcOrd="0" destOrd="0" presId="urn:microsoft.com/office/officeart/2005/8/layout/vList4#1"/>
    <dgm:cxn modelId="{6DB77906-3486-445F-A6A3-0221668C0017}" type="presOf" srcId="{FCD69F8B-B0E7-4EDC-AE9B-AA4FE1F50C8B}" destId="{86A6D475-90FC-4A8E-9C33-E52449C42BAF}" srcOrd="0" destOrd="0" presId="urn:microsoft.com/office/officeart/2005/8/layout/vList4#1"/>
    <dgm:cxn modelId="{19FE82BC-CBD0-40EA-8697-AA65D8B79360}" srcId="{4EB9E8A4-55BD-4D7D-8D29-39124FB11419}" destId="{FCCFAB02-0387-48EB-90B5-6E5FDA82DEF6}" srcOrd="0" destOrd="0" parTransId="{713FBA1B-FFCD-4380-AA65-08BFF3621803}" sibTransId="{3EDA24FA-9AFE-4F0A-A793-C1FE57CBA2D7}"/>
    <dgm:cxn modelId="{E558C25C-567E-4A51-8557-56782D3118BA}" type="presOf" srcId="{5D12E696-44A3-41E5-B531-5142E4D37B3F}" destId="{570AFD94-F9A9-4767-B550-598139443153}" srcOrd="1" destOrd="0" presId="urn:microsoft.com/office/officeart/2005/8/layout/vList4#1"/>
    <dgm:cxn modelId="{989B6BFB-1F3C-46F6-BA1E-8E20A17163F3}" srcId="{4EB9E8A4-55BD-4D7D-8D29-39124FB11419}" destId="{8405CC8C-1DF5-4FDF-9462-00705378195A}" srcOrd="1" destOrd="0" parTransId="{AC10D976-D1A3-414B-B636-6CA412D7A191}" sibTransId="{EF7A419A-08F8-4E8F-97B1-CDAA04239A80}"/>
    <dgm:cxn modelId="{BBE018DE-9AE0-4EDA-A263-CF9A8DEBA1F0}" type="presOf" srcId="{FCCFAB02-0387-48EB-90B5-6E5FDA82DEF6}" destId="{6279C727-5FBF-42D6-97F3-E6CB1B50EF2C}" srcOrd="0" destOrd="0" presId="urn:microsoft.com/office/officeart/2005/8/layout/vList4#1"/>
    <dgm:cxn modelId="{32B80223-F29E-42A0-9762-9A1F5C6DA133}" srcId="{4EB9E8A4-55BD-4D7D-8D29-39124FB11419}" destId="{5D12E696-44A3-41E5-B531-5142E4D37B3F}" srcOrd="3" destOrd="0" parTransId="{2C01A231-DE1A-4B36-A8B9-770974FD1D51}" sibTransId="{04629854-7469-4C76-9554-AC4D38B48A66}"/>
    <dgm:cxn modelId="{78811395-AF17-4A97-A252-3372A5AE7D25}" type="presOf" srcId="{FCD69F8B-B0E7-4EDC-AE9B-AA4FE1F50C8B}" destId="{F1E97AFA-FEE8-477C-B175-B782E554EFCF}" srcOrd="1" destOrd="0" presId="urn:microsoft.com/office/officeart/2005/8/layout/vList4#1"/>
    <dgm:cxn modelId="{E9C85A81-713F-4211-9FB6-E57735D9A3A7}" type="presOf" srcId="{FCCFAB02-0387-48EB-90B5-6E5FDA82DEF6}" destId="{66A2B28D-7AB4-45BC-B020-7A875E1D18F1}" srcOrd="1" destOrd="0" presId="urn:microsoft.com/office/officeart/2005/8/layout/vList4#1"/>
    <dgm:cxn modelId="{97A90073-0D57-41B4-BBC1-080AF852D604}" srcId="{4EB9E8A4-55BD-4D7D-8D29-39124FB11419}" destId="{FCD69F8B-B0E7-4EDC-AE9B-AA4FE1F50C8B}" srcOrd="2" destOrd="0" parTransId="{BD398700-E3F9-4B52-A28D-C41988278C07}" sibTransId="{EB199BE4-C498-4ACE-9A19-3253486F793F}"/>
    <dgm:cxn modelId="{DE788B15-189C-48FD-AFD5-E80EB171632A}" type="presParOf" srcId="{9AD84B62-BF94-494B-8E8F-627BF8A09940}" destId="{023AC3AA-74D9-447B-9491-010D14786361}" srcOrd="0" destOrd="0" presId="urn:microsoft.com/office/officeart/2005/8/layout/vList4#1"/>
    <dgm:cxn modelId="{2EB64E4E-319A-406E-BE46-28A03EF70D5A}" type="presParOf" srcId="{023AC3AA-74D9-447B-9491-010D14786361}" destId="{6279C727-5FBF-42D6-97F3-E6CB1B50EF2C}" srcOrd="0" destOrd="0" presId="urn:microsoft.com/office/officeart/2005/8/layout/vList4#1"/>
    <dgm:cxn modelId="{35F8C285-CB59-429E-B9DF-E087C58AD84B}" type="presParOf" srcId="{023AC3AA-74D9-447B-9491-010D14786361}" destId="{CDC0FA45-1425-4274-B855-CD06CC84A668}" srcOrd="1" destOrd="0" presId="urn:microsoft.com/office/officeart/2005/8/layout/vList4#1"/>
    <dgm:cxn modelId="{B8C8DEED-4E8D-4357-963D-082161250A13}" type="presParOf" srcId="{023AC3AA-74D9-447B-9491-010D14786361}" destId="{66A2B28D-7AB4-45BC-B020-7A875E1D18F1}" srcOrd="2" destOrd="0" presId="urn:microsoft.com/office/officeart/2005/8/layout/vList4#1"/>
    <dgm:cxn modelId="{E61D2E9E-83CB-42C0-9573-1E06611CE52E}" type="presParOf" srcId="{9AD84B62-BF94-494B-8E8F-627BF8A09940}" destId="{B6143C4B-4FE7-4387-9E99-0EDD167DC6AF}" srcOrd="1" destOrd="0" presId="urn:microsoft.com/office/officeart/2005/8/layout/vList4#1"/>
    <dgm:cxn modelId="{193EA462-9270-4DD5-9C7A-46A2F0EE8510}" type="presParOf" srcId="{9AD84B62-BF94-494B-8E8F-627BF8A09940}" destId="{0DEFEACB-4742-44DD-8D53-6A8F3AD77780}" srcOrd="2" destOrd="0" presId="urn:microsoft.com/office/officeart/2005/8/layout/vList4#1"/>
    <dgm:cxn modelId="{F667BA09-B4CD-4F15-A389-9B8BE65EBB07}" type="presParOf" srcId="{0DEFEACB-4742-44DD-8D53-6A8F3AD77780}" destId="{BC4C9AAA-8287-4534-92C9-9B561285D7FB}" srcOrd="0" destOrd="0" presId="urn:microsoft.com/office/officeart/2005/8/layout/vList4#1"/>
    <dgm:cxn modelId="{00B41835-A0C4-4E19-8CAF-F5CF4590E3CA}" type="presParOf" srcId="{0DEFEACB-4742-44DD-8D53-6A8F3AD77780}" destId="{EC1DE989-3B21-40D8-B10C-AC21CC0C0581}" srcOrd="1" destOrd="0" presId="urn:microsoft.com/office/officeart/2005/8/layout/vList4#1"/>
    <dgm:cxn modelId="{B3FE04B6-0BA7-4264-AF3E-6746E6284197}" type="presParOf" srcId="{0DEFEACB-4742-44DD-8D53-6A8F3AD77780}" destId="{8739D2EA-949F-46E9-811F-4283D39B1237}" srcOrd="2" destOrd="0" presId="urn:microsoft.com/office/officeart/2005/8/layout/vList4#1"/>
    <dgm:cxn modelId="{BCCDE8AF-F254-4AAD-81CF-F63A59E69696}" type="presParOf" srcId="{9AD84B62-BF94-494B-8E8F-627BF8A09940}" destId="{F8195194-2847-435E-A8D9-3A1983281073}" srcOrd="3" destOrd="0" presId="urn:microsoft.com/office/officeart/2005/8/layout/vList4#1"/>
    <dgm:cxn modelId="{E92289E5-74A6-46C1-AE0E-7D86AEBEB428}" type="presParOf" srcId="{9AD84B62-BF94-494B-8E8F-627BF8A09940}" destId="{BAEBAB67-7C3F-45F6-8922-DBDF6178FECE}" srcOrd="4" destOrd="0" presId="urn:microsoft.com/office/officeart/2005/8/layout/vList4#1"/>
    <dgm:cxn modelId="{C402D92B-D17F-4F9C-917F-B967A32E294F}" type="presParOf" srcId="{BAEBAB67-7C3F-45F6-8922-DBDF6178FECE}" destId="{86A6D475-90FC-4A8E-9C33-E52449C42BAF}" srcOrd="0" destOrd="0" presId="urn:microsoft.com/office/officeart/2005/8/layout/vList4#1"/>
    <dgm:cxn modelId="{5512EFC5-899F-43B5-94B1-F0ED17957CD6}" type="presParOf" srcId="{BAEBAB67-7C3F-45F6-8922-DBDF6178FECE}" destId="{906CBB9A-C616-4AE2-A88F-295ADA6E3B11}" srcOrd="1" destOrd="0" presId="urn:microsoft.com/office/officeart/2005/8/layout/vList4#1"/>
    <dgm:cxn modelId="{AEBF6CD7-7FFA-4DD7-BA5C-325A9750591D}" type="presParOf" srcId="{BAEBAB67-7C3F-45F6-8922-DBDF6178FECE}" destId="{F1E97AFA-FEE8-477C-B175-B782E554EFCF}" srcOrd="2" destOrd="0" presId="urn:microsoft.com/office/officeart/2005/8/layout/vList4#1"/>
    <dgm:cxn modelId="{FF6E6A24-E3BA-4173-94AE-3D95DA5AC2C3}" type="presParOf" srcId="{9AD84B62-BF94-494B-8E8F-627BF8A09940}" destId="{138F7B32-DFA0-493E-8720-42862677E48A}" srcOrd="5" destOrd="0" presId="urn:microsoft.com/office/officeart/2005/8/layout/vList4#1"/>
    <dgm:cxn modelId="{4F2AF7E9-6672-483B-A186-AA637C20FE6E}" type="presParOf" srcId="{9AD84B62-BF94-494B-8E8F-627BF8A09940}" destId="{3EC318EC-ABA3-41AB-9A61-083C8161D301}" srcOrd="6" destOrd="0" presId="urn:microsoft.com/office/officeart/2005/8/layout/vList4#1"/>
    <dgm:cxn modelId="{BF26ED6C-911F-410C-8AA9-796F2C0DDDC2}" type="presParOf" srcId="{3EC318EC-ABA3-41AB-9A61-083C8161D301}" destId="{C774DD40-C370-4BDE-9509-DE4F1959479F}" srcOrd="0" destOrd="0" presId="urn:microsoft.com/office/officeart/2005/8/layout/vList4#1"/>
    <dgm:cxn modelId="{CC8EF008-E902-4690-AE86-D26EBB806A0E}" type="presParOf" srcId="{3EC318EC-ABA3-41AB-9A61-083C8161D301}" destId="{7DFE0A9C-789B-4235-BEC5-02B7E1B74E69}" srcOrd="1" destOrd="0" presId="urn:microsoft.com/office/officeart/2005/8/layout/vList4#1"/>
    <dgm:cxn modelId="{9AB49D6C-8A38-4E3B-A367-366A53011498}" type="presParOf" srcId="{3EC318EC-ABA3-41AB-9A61-083C8161D301}" destId="{570AFD94-F9A9-4767-B550-598139443153}"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AE1093-652E-40E0-BEDA-4D27F56C0A3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1E9983C-936E-4DD4-868F-63DE720A3DE2}">
      <dgm:prSet/>
      <dgm:spPr/>
      <dgm:t>
        <a:bodyPr/>
        <a:lstStyle/>
        <a:p>
          <a:r>
            <a:rPr lang="en-US" b="1" dirty="0" smtClean="0">
              <a:solidFill>
                <a:schemeClr val="tx1"/>
              </a:solidFill>
            </a:rPr>
            <a:t>31.0-32.0 days at  15℃</a:t>
          </a:r>
        </a:p>
      </dgm:t>
    </dgm:pt>
    <dgm:pt modelId="{958B5BD7-C02C-4A68-82F4-AFE8E2570E76}" type="parTrans" cxnId="{DEB38AAB-8BFD-4323-B868-431D4AF65800}">
      <dgm:prSet/>
      <dgm:spPr/>
      <dgm:t>
        <a:bodyPr/>
        <a:lstStyle/>
        <a:p>
          <a:endParaRPr lang="en-US"/>
        </a:p>
      </dgm:t>
    </dgm:pt>
    <dgm:pt modelId="{05659D18-1808-4A14-B2CB-06B23EA7DFD0}" type="sibTrans" cxnId="{DEB38AAB-8BFD-4323-B868-431D4AF65800}">
      <dgm:prSet/>
      <dgm:spPr/>
      <dgm:t>
        <a:bodyPr/>
        <a:lstStyle/>
        <a:p>
          <a:endParaRPr lang="en-US"/>
        </a:p>
      </dgm:t>
    </dgm:pt>
    <dgm:pt modelId="{4433D66A-A187-4C2B-9789-54BCF0E3CF84}">
      <dgm:prSet/>
      <dgm:spPr/>
      <dgm:t>
        <a:bodyPr/>
        <a:lstStyle/>
        <a:p>
          <a:r>
            <a:rPr lang="en-US" b="1" dirty="0" smtClean="0">
              <a:solidFill>
                <a:schemeClr val="tx1"/>
              </a:solidFill>
            </a:rPr>
            <a:t>13.9-16.6 days at   20℃ </a:t>
          </a:r>
        </a:p>
      </dgm:t>
    </dgm:pt>
    <dgm:pt modelId="{5CC9A4DC-7420-4A3D-AB82-CDEDAF256A06}" type="parTrans" cxnId="{990993B2-1C3B-46DD-B45B-51F952CBFD2A}">
      <dgm:prSet/>
      <dgm:spPr/>
      <dgm:t>
        <a:bodyPr/>
        <a:lstStyle/>
        <a:p>
          <a:endParaRPr lang="en-US"/>
        </a:p>
      </dgm:t>
    </dgm:pt>
    <dgm:pt modelId="{69C6A7E0-6A03-4808-9EAF-1314A3095715}" type="sibTrans" cxnId="{990993B2-1C3B-46DD-B45B-51F952CBFD2A}">
      <dgm:prSet/>
      <dgm:spPr/>
      <dgm:t>
        <a:bodyPr/>
        <a:lstStyle/>
        <a:p>
          <a:endParaRPr lang="en-US"/>
        </a:p>
      </dgm:t>
    </dgm:pt>
    <dgm:pt modelId="{1446159C-0B0D-4EF6-85C7-4DDD5BAE2E2A}">
      <dgm:prSet/>
      <dgm:spPr/>
      <dgm:t>
        <a:bodyPr/>
        <a:lstStyle/>
        <a:p>
          <a:r>
            <a:rPr lang="en-US" b="1" dirty="0" smtClean="0">
              <a:solidFill>
                <a:schemeClr val="tx1"/>
              </a:solidFill>
            </a:rPr>
            <a:t>10.2-11.8 days at   25℃ </a:t>
          </a:r>
        </a:p>
      </dgm:t>
    </dgm:pt>
    <dgm:pt modelId="{B7A6364B-DAEB-4306-A9C0-5808635D91EC}" type="parTrans" cxnId="{D4CD1719-250C-4508-ACB7-5EBA2E930B0E}">
      <dgm:prSet/>
      <dgm:spPr/>
      <dgm:t>
        <a:bodyPr/>
        <a:lstStyle/>
        <a:p>
          <a:endParaRPr lang="en-US"/>
        </a:p>
      </dgm:t>
    </dgm:pt>
    <dgm:pt modelId="{670B2949-E569-4DCB-8021-89B7686992BB}" type="sibTrans" cxnId="{D4CD1719-250C-4508-ACB7-5EBA2E930B0E}">
      <dgm:prSet/>
      <dgm:spPr/>
      <dgm:t>
        <a:bodyPr/>
        <a:lstStyle/>
        <a:p>
          <a:endParaRPr lang="en-US"/>
        </a:p>
      </dgm:t>
    </dgm:pt>
    <dgm:pt modelId="{149FF652-B2E1-41CA-8CD2-4BCAE5132047}">
      <dgm:prSet/>
      <dgm:spPr/>
      <dgm:t>
        <a:bodyPr/>
        <a:lstStyle/>
        <a:p>
          <a:r>
            <a:rPr lang="en-US" b="1" dirty="0" smtClean="0">
              <a:solidFill>
                <a:schemeClr val="tx1"/>
              </a:solidFill>
            </a:rPr>
            <a:t>7.4-8.2 days at       30℃</a:t>
          </a:r>
          <a:endParaRPr lang="en-US" b="1" dirty="0">
            <a:solidFill>
              <a:schemeClr val="tx1"/>
            </a:solidFill>
          </a:endParaRPr>
        </a:p>
      </dgm:t>
    </dgm:pt>
    <dgm:pt modelId="{5165C971-2FEC-42B8-B17F-9B4DA793C6CE}" type="parTrans" cxnId="{A9A3EE22-9D46-4826-9FDC-1FA3D1186287}">
      <dgm:prSet/>
      <dgm:spPr/>
      <dgm:t>
        <a:bodyPr/>
        <a:lstStyle/>
        <a:p>
          <a:endParaRPr lang="en-US"/>
        </a:p>
      </dgm:t>
    </dgm:pt>
    <dgm:pt modelId="{1EE00A76-D12A-45CF-BECB-DCD0D9B4390A}" type="sibTrans" cxnId="{A9A3EE22-9D46-4826-9FDC-1FA3D1186287}">
      <dgm:prSet/>
      <dgm:spPr/>
      <dgm:t>
        <a:bodyPr/>
        <a:lstStyle/>
        <a:p>
          <a:endParaRPr lang="en-US"/>
        </a:p>
      </dgm:t>
    </dgm:pt>
    <dgm:pt modelId="{A40D7AC5-3EDA-45A1-B502-AEB05D978BB4}">
      <dgm:prSet/>
      <dgm:spPr/>
      <dgm:t>
        <a:bodyPr/>
        <a:lstStyle/>
        <a:p>
          <a:r>
            <a:rPr lang="en-US" b="1" dirty="0" smtClean="0">
              <a:solidFill>
                <a:srgbClr val="C00000"/>
              </a:solidFill>
            </a:rPr>
            <a:t>Ae. </a:t>
          </a:r>
          <a:r>
            <a:rPr lang="en-US" b="1" dirty="0" err="1" smtClean="0">
              <a:solidFill>
                <a:srgbClr val="C00000"/>
              </a:solidFill>
            </a:rPr>
            <a:t>aegypti</a:t>
          </a:r>
          <a:r>
            <a:rPr lang="en-US" b="1" dirty="0" smtClean="0">
              <a:solidFill>
                <a:srgbClr val="C00000"/>
              </a:solidFill>
            </a:rPr>
            <a:t> </a:t>
          </a:r>
          <a:r>
            <a:rPr lang="en-US" b="1" dirty="0" smtClean="0">
              <a:solidFill>
                <a:schemeClr val="tx1"/>
              </a:solidFill>
            </a:rPr>
            <a:t>strains averaged</a:t>
          </a:r>
        </a:p>
      </dgm:t>
    </dgm:pt>
    <dgm:pt modelId="{981360B5-BA91-4104-89EB-1EF9C0AAEF6E}" type="parTrans" cxnId="{44864D6F-0632-413A-BF9C-36F4D957D3C8}">
      <dgm:prSet/>
      <dgm:spPr/>
      <dgm:t>
        <a:bodyPr/>
        <a:lstStyle/>
        <a:p>
          <a:endParaRPr lang="en-US"/>
        </a:p>
      </dgm:t>
    </dgm:pt>
    <dgm:pt modelId="{6FF91CCE-1D02-4692-BD4B-BF43E17706CE}" type="sibTrans" cxnId="{44864D6F-0632-413A-BF9C-36F4D957D3C8}">
      <dgm:prSet/>
      <dgm:spPr/>
      <dgm:t>
        <a:bodyPr/>
        <a:lstStyle/>
        <a:p>
          <a:endParaRPr lang="en-US"/>
        </a:p>
      </dgm:t>
    </dgm:pt>
    <dgm:pt modelId="{FF5F58A5-2449-4BBB-8D80-382AD1F346B1}" type="pres">
      <dgm:prSet presAssocID="{5EAE1093-652E-40E0-BEDA-4D27F56C0A3D}" presName="Name0" presStyleCnt="0">
        <dgm:presLayoutVars>
          <dgm:dir/>
          <dgm:resizeHandles val="exact"/>
        </dgm:presLayoutVars>
      </dgm:prSet>
      <dgm:spPr/>
      <dgm:t>
        <a:bodyPr/>
        <a:lstStyle/>
        <a:p>
          <a:endParaRPr lang="en-US"/>
        </a:p>
      </dgm:t>
    </dgm:pt>
    <dgm:pt modelId="{766AF7FD-D335-4BCD-A719-9CB67CC8C350}" type="pres">
      <dgm:prSet presAssocID="{5EAE1093-652E-40E0-BEDA-4D27F56C0A3D}" presName="cycle" presStyleCnt="0"/>
      <dgm:spPr/>
    </dgm:pt>
    <dgm:pt modelId="{270C5D6C-13F9-420C-93D7-519AD9D57CFB}" type="pres">
      <dgm:prSet presAssocID="{11E9983C-936E-4DD4-868F-63DE720A3DE2}" presName="nodeFirstNode" presStyleLbl="node1" presStyleIdx="0" presStyleCnt="5">
        <dgm:presLayoutVars>
          <dgm:bulletEnabled val="1"/>
        </dgm:presLayoutVars>
      </dgm:prSet>
      <dgm:spPr/>
      <dgm:t>
        <a:bodyPr/>
        <a:lstStyle/>
        <a:p>
          <a:endParaRPr lang="en-US"/>
        </a:p>
      </dgm:t>
    </dgm:pt>
    <dgm:pt modelId="{C00A4C94-31F5-4459-8697-D52E4ED3A678}" type="pres">
      <dgm:prSet presAssocID="{05659D18-1808-4A14-B2CB-06B23EA7DFD0}" presName="sibTransFirstNode" presStyleLbl="bgShp" presStyleIdx="0" presStyleCnt="1"/>
      <dgm:spPr/>
      <dgm:t>
        <a:bodyPr/>
        <a:lstStyle/>
        <a:p>
          <a:endParaRPr lang="en-US"/>
        </a:p>
      </dgm:t>
    </dgm:pt>
    <dgm:pt modelId="{744B362C-FC20-43C6-86B4-DB2276A188A8}" type="pres">
      <dgm:prSet presAssocID="{4433D66A-A187-4C2B-9789-54BCF0E3CF84}" presName="nodeFollowingNodes" presStyleLbl="node1" presStyleIdx="1" presStyleCnt="5">
        <dgm:presLayoutVars>
          <dgm:bulletEnabled val="1"/>
        </dgm:presLayoutVars>
      </dgm:prSet>
      <dgm:spPr/>
      <dgm:t>
        <a:bodyPr/>
        <a:lstStyle/>
        <a:p>
          <a:endParaRPr lang="en-US"/>
        </a:p>
      </dgm:t>
    </dgm:pt>
    <dgm:pt modelId="{99A0CCE1-4961-4537-9145-7EA43A3B3D99}" type="pres">
      <dgm:prSet presAssocID="{1446159C-0B0D-4EF6-85C7-4DDD5BAE2E2A}" presName="nodeFollowingNodes" presStyleLbl="node1" presStyleIdx="2" presStyleCnt="5">
        <dgm:presLayoutVars>
          <dgm:bulletEnabled val="1"/>
        </dgm:presLayoutVars>
      </dgm:prSet>
      <dgm:spPr/>
      <dgm:t>
        <a:bodyPr/>
        <a:lstStyle/>
        <a:p>
          <a:endParaRPr lang="en-US"/>
        </a:p>
      </dgm:t>
    </dgm:pt>
    <dgm:pt modelId="{88598103-32FD-454D-A984-D1890D835C10}" type="pres">
      <dgm:prSet presAssocID="{149FF652-B2E1-41CA-8CD2-4BCAE5132047}" presName="nodeFollowingNodes" presStyleLbl="node1" presStyleIdx="3" presStyleCnt="5">
        <dgm:presLayoutVars>
          <dgm:bulletEnabled val="1"/>
        </dgm:presLayoutVars>
      </dgm:prSet>
      <dgm:spPr/>
      <dgm:t>
        <a:bodyPr/>
        <a:lstStyle/>
        <a:p>
          <a:endParaRPr lang="en-US"/>
        </a:p>
      </dgm:t>
    </dgm:pt>
    <dgm:pt modelId="{BC04A164-43A8-4B06-A3E2-E1206F7166A3}" type="pres">
      <dgm:prSet presAssocID="{A40D7AC5-3EDA-45A1-B502-AEB05D978BB4}" presName="nodeFollowingNodes" presStyleLbl="node1" presStyleIdx="4" presStyleCnt="5" custAng="0" custScaleX="143689">
        <dgm:presLayoutVars>
          <dgm:bulletEnabled val="1"/>
        </dgm:presLayoutVars>
      </dgm:prSet>
      <dgm:spPr/>
      <dgm:t>
        <a:bodyPr/>
        <a:lstStyle/>
        <a:p>
          <a:endParaRPr lang="en-US"/>
        </a:p>
      </dgm:t>
    </dgm:pt>
  </dgm:ptLst>
  <dgm:cxnLst>
    <dgm:cxn modelId="{BEC00492-91A3-4D88-A32F-811F472C5CF1}" type="presOf" srcId="{5EAE1093-652E-40E0-BEDA-4D27F56C0A3D}" destId="{FF5F58A5-2449-4BBB-8D80-382AD1F346B1}" srcOrd="0" destOrd="0" presId="urn:microsoft.com/office/officeart/2005/8/layout/cycle3"/>
    <dgm:cxn modelId="{990993B2-1C3B-46DD-B45B-51F952CBFD2A}" srcId="{5EAE1093-652E-40E0-BEDA-4D27F56C0A3D}" destId="{4433D66A-A187-4C2B-9789-54BCF0E3CF84}" srcOrd="1" destOrd="0" parTransId="{5CC9A4DC-7420-4A3D-AB82-CDEDAF256A06}" sibTransId="{69C6A7E0-6A03-4808-9EAF-1314A3095715}"/>
    <dgm:cxn modelId="{DEB38AAB-8BFD-4323-B868-431D4AF65800}" srcId="{5EAE1093-652E-40E0-BEDA-4D27F56C0A3D}" destId="{11E9983C-936E-4DD4-868F-63DE720A3DE2}" srcOrd="0" destOrd="0" parTransId="{958B5BD7-C02C-4A68-82F4-AFE8E2570E76}" sibTransId="{05659D18-1808-4A14-B2CB-06B23EA7DFD0}"/>
    <dgm:cxn modelId="{44864D6F-0632-413A-BF9C-36F4D957D3C8}" srcId="{5EAE1093-652E-40E0-BEDA-4D27F56C0A3D}" destId="{A40D7AC5-3EDA-45A1-B502-AEB05D978BB4}" srcOrd="4" destOrd="0" parTransId="{981360B5-BA91-4104-89EB-1EF9C0AAEF6E}" sibTransId="{6FF91CCE-1D02-4692-BD4B-BF43E17706CE}"/>
    <dgm:cxn modelId="{D4CD1719-250C-4508-ACB7-5EBA2E930B0E}" srcId="{5EAE1093-652E-40E0-BEDA-4D27F56C0A3D}" destId="{1446159C-0B0D-4EF6-85C7-4DDD5BAE2E2A}" srcOrd="2" destOrd="0" parTransId="{B7A6364B-DAEB-4306-A9C0-5808635D91EC}" sibTransId="{670B2949-E569-4DCB-8021-89B7686992BB}"/>
    <dgm:cxn modelId="{5B1114A7-1F9F-44D1-BB1F-1429A2AD899D}" type="presOf" srcId="{05659D18-1808-4A14-B2CB-06B23EA7DFD0}" destId="{C00A4C94-31F5-4459-8697-D52E4ED3A678}" srcOrd="0" destOrd="0" presId="urn:microsoft.com/office/officeart/2005/8/layout/cycle3"/>
    <dgm:cxn modelId="{77485818-BC52-4408-B1E6-68BF17A8274E}" type="presOf" srcId="{A40D7AC5-3EDA-45A1-B502-AEB05D978BB4}" destId="{BC04A164-43A8-4B06-A3E2-E1206F7166A3}" srcOrd="0" destOrd="0" presId="urn:microsoft.com/office/officeart/2005/8/layout/cycle3"/>
    <dgm:cxn modelId="{B2F88535-24E2-4B11-ACDE-5834E9C7D7C1}" type="presOf" srcId="{4433D66A-A187-4C2B-9789-54BCF0E3CF84}" destId="{744B362C-FC20-43C6-86B4-DB2276A188A8}" srcOrd="0" destOrd="0" presId="urn:microsoft.com/office/officeart/2005/8/layout/cycle3"/>
    <dgm:cxn modelId="{A9A3EE22-9D46-4826-9FDC-1FA3D1186287}" srcId="{5EAE1093-652E-40E0-BEDA-4D27F56C0A3D}" destId="{149FF652-B2E1-41CA-8CD2-4BCAE5132047}" srcOrd="3" destOrd="0" parTransId="{5165C971-2FEC-42B8-B17F-9B4DA793C6CE}" sibTransId="{1EE00A76-D12A-45CF-BECB-DCD0D9B4390A}"/>
    <dgm:cxn modelId="{3E6DCABA-A536-4559-A180-03CD4A9677D4}" type="presOf" srcId="{1446159C-0B0D-4EF6-85C7-4DDD5BAE2E2A}" destId="{99A0CCE1-4961-4537-9145-7EA43A3B3D99}" srcOrd="0" destOrd="0" presId="urn:microsoft.com/office/officeart/2005/8/layout/cycle3"/>
    <dgm:cxn modelId="{707FE69A-91E0-47CA-91C4-DA9179AC27B8}" type="presOf" srcId="{11E9983C-936E-4DD4-868F-63DE720A3DE2}" destId="{270C5D6C-13F9-420C-93D7-519AD9D57CFB}" srcOrd="0" destOrd="0" presId="urn:microsoft.com/office/officeart/2005/8/layout/cycle3"/>
    <dgm:cxn modelId="{54A62C25-CFFE-4EFB-BDA7-11E622B2A438}" type="presOf" srcId="{149FF652-B2E1-41CA-8CD2-4BCAE5132047}" destId="{88598103-32FD-454D-A984-D1890D835C10}" srcOrd="0" destOrd="0" presId="urn:microsoft.com/office/officeart/2005/8/layout/cycle3"/>
    <dgm:cxn modelId="{6ABCC027-5A35-453B-B1F9-4F1E4273B6BF}" type="presParOf" srcId="{FF5F58A5-2449-4BBB-8D80-382AD1F346B1}" destId="{766AF7FD-D335-4BCD-A719-9CB67CC8C350}" srcOrd="0" destOrd="0" presId="urn:microsoft.com/office/officeart/2005/8/layout/cycle3"/>
    <dgm:cxn modelId="{1E735B21-DB0B-474F-8694-DABAA16C9743}" type="presParOf" srcId="{766AF7FD-D335-4BCD-A719-9CB67CC8C350}" destId="{270C5D6C-13F9-420C-93D7-519AD9D57CFB}" srcOrd="0" destOrd="0" presId="urn:microsoft.com/office/officeart/2005/8/layout/cycle3"/>
    <dgm:cxn modelId="{64FA501B-474E-4099-80C3-158A0466C6DE}" type="presParOf" srcId="{766AF7FD-D335-4BCD-A719-9CB67CC8C350}" destId="{C00A4C94-31F5-4459-8697-D52E4ED3A678}" srcOrd="1" destOrd="0" presId="urn:microsoft.com/office/officeart/2005/8/layout/cycle3"/>
    <dgm:cxn modelId="{FC786184-CD26-4532-9297-6A1C9A4A0594}" type="presParOf" srcId="{766AF7FD-D335-4BCD-A719-9CB67CC8C350}" destId="{744B362C-FC20-43C6-86B4-DB2276A188A8}" srcOrd="2" destOrd="0" presId="urn:microsoft.com/office/officeart/2005/8/layout/cycle3"/>
    <dgm:cxn modelId="{5B6EBAEB-4649-4548-991C-C9A368AEC383}" type="presParOf" srcId="{766AF7FD-D335-4BCD-A719-9CB67CC8C350}" destId="{99A0CCE1-4961-4537-9145-7EA43A3B3D99}" srcOrd="3" destOrd="0" presId="urn:microsoft.com/office/officeart/2005/8/layout/cycle3"/>
    <dgm:cxn modelId="{55F12F17-EAF5-4A8C-BD46-7409F3CDBF4A}" type="presParOf" srcId="{766AF7FD-D335-4BCD-A719-9CB67CC8C350}" destId="{88598103-32FD-454D-A984-D1890D835C10}" srcOrd="4" destOrd="0" presId="urn:microsoft.com/office/officeart/2005/8/layout/cycle3"/>
    <dgm:cxn modelId="{8E960F3B-2786-4C0B-A924-EEB7918A7E54}" type="presParOf" srcId="{766AF7FD-D335-4BCD-A719-9CB67CC8C350}" destId="{BC04A164-43A8-4B06-A3E2-E1206F7166A3}" srcOrd="5"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E53A7-B0B5-4226-8FB4-3B5136B3DDE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C58E8E5-7391-4E40-A677-269B6D154A43}">
      <dgm:prSet custT="1"/>
      <dgm:spPr/>
      <dgm:t>
        <a:bodyPr/>
        <a:lstStyle/>
        <a:p>
          <a:r>
            <a:rPr lang="en-US" sz="2800" b="1" dirty="0" smtClean="0">
              <a:solidFill>
                <a:srgbClr val="C00000"/>
              </a:solidFill>
            </a:rPr>
            <a:t>Ae. </a:t>
          </a:r>
          <a:r>
            <a:rPr lang="en-US" sz="2800" b="1" dirty="0" err="1" smtClean="0">
              <a:solidFill>
                <a:srgbClr val="C00000"/>
              </a:solidFill>
            </a:rPr>
            <a:t>albopictus</a:t>
          </a:r>
          <a:endParaRPr lang="en-US" sz="2800" b="1" dirty="0">
            <a:solidFill>
              <a:srgbClr val="C00000"/>
            </a:solidFill>
          </a:endParaRPr>
        </a:p>
      </dgm:t>
    </dgm:pt>
    <dgm:pt modelId="{C58ADD2F-83A8-481F-8101-241B745363D8}" type="parTrans" cxnId="{CEEAEFBF-33E2-42FE-86B0-D0FC1BF38A5A}">
      <dgm:prSet/>
      <dgm:spPr/>
      <dgm:t>
        <a:bodyPr/>
        <a:lstStyle/>
        <a:p>
          <a:endParaRPr lang="en-US"/>
        </a:p>
      </dgm:t>
    </dgm:pt>
    <dgm:pt modelId="{CD64AF64-7D68-44E4-A404-8DF2D3E58045}" type="sibTrans" cxnId="{CEEAEFBF-33E2-42FE-86B0-D0FC1BF38A5A}">
      <dgm:prSet/>
      <dgm:spPr/>
      <dgm:t>
        <a:bodyPr/>
        <a:lstStyle/>
        <a:p>
          <a:endParaRPr lang="en-US"/>
        </a:p>
      </dgm:t>
    </dgm:pt>
    <dgm:pt modelId="{32A142CA-5CE7-472C-9B46-29CE37DEE5E6}">
      <dgm:prSet/>
      <dgm:spPr/>
      <dgm:t>
        <a:bodyPr/>
        <a:lstStyle/>
        <a:p>
          <a:r>
            <a:rPr lang="en-US" b="1" dirty="0" smtClean="0">
              <a:solidFill>
                <a:schemeClr val="tx1"/>
              </a:solidFill>
            </a:rPr>
            <a:t>12.6-15.1 days at   20℃</a:t>
          </a:r>
          <a:endParaRPr lang="en-US" b="1" dirty="0">
            <a:solidFill>
              <a:schemeClr val="tx1"/>
            </a:solidFill>
          </a:endParaRPr>
        </a:p>
      </dgm:t>
    </dgm:pt>
    <dgm:pt modelId="{C6D8E570-9FAC-4445-B0A5-E0018543CE00}" type="parTrans" cxnId="{C1E1CA1F-85CF-4C13-9886-4B616E18D7AF}">
      <dgm:prSet/>
      <dgm:spPr/>
      <dgm:t>
        <a:bodyPr/>
        <a:lstStyle/>
        <a:p>
          <a:endParaRPr lang="en-US"/>
        </a:p>
      </dgm:t>
    </dgm:pt>
    <dgm:pt modelId="{75F23CC8-99E7-4E2A-A6D5-0522DA89E77D}" type="sibTrans" cxnId="{C1E1CA1F-85CF-4C13-9886-4B616E18D7AF}">
      <dgm:prSet/>
      <dgm:spPr/>
      <dgm:t>
        <a:bodyPr/>
        <a:lstStyle/>
        <a:p>
          <a:endParaRPr lang="en-US"/>
        </a:p>
      </dgm:t>
    </dgm:pt>
    <dgm:pt modelId="{9000D69B-FB60-488B-A886-A23F4E12A988}">
      <dgm:prSet/>
      <dgm:spPr/>
      <dgm:t>
        <a:bodyPr/>
        <a:lstStyle/>
        <a:p>
          <a:r>
            <a:rPr lang="en-US" b="1" dirty="0" smtClean="0">
              <a:solidFill>
                <a:schemeClr val="tx1"/>
              </a:solidFill>
            </a:rPr>
            <a:t>10.0-11.7 days at   25℃ </a:t>
          </a:r>
        </a:p>
      </dgm:t>
    </dgm:pt>
    <dgm:pt modelId="{36CB969C-EE00-4F19-8B62-BAB61CCD7AF0}" type="parTrans" cxnId="{54B3F69C-BCA3-4483-9228-56E55F47E7A3}">
      <dgm:prSet/>
      <dgm:spPr/>
      <dgm:t>
        <a:bodyPr/>
        <a:lstStyle/>
        <a:p>
          <a:endParaRPr lang="en-US"/>
        </a:p>
      </dgm:t>
    </dgm:pt>
    <dgm:pt modelId="{48602459-19AB-4A66-AA77-A4EB6A1AD5DF}" type="sibTrans" cxnId="{54B3F69C-BCA3-4483-9228-56E55F47E7A3}">
      <dgm:prSet/>
      <dgm:spPr/>
      <dgm:t>
        <a:bodyPr/>
        <a:lstStyle/>
        <a:p>
          <a:endParaRPr lang="en-US"/>
        </a:p>
      </dgm:t>
    </dgm:pt>
    <dgm:pt modelId="{419ED0B9-547D-4FA6-8B22-561CBA958229}">
      <dgm:prSet/>
      <dgm:spPr/>
      <dgm:t>
        <a:bodyPr/>
        <a:lstStyle/>
        <a:p>
          <a:r>
            <a:rPr lang="en-US" b="1" dirty="0" smtClean="0">
              <a:solidFill>
                <a:schemeClr val="tx1"/>
              </a:solidFill>
            </a:rPr>
            <a:t>7.6-8.4 days at        30℃</a:t>
          </a:r>
          <a:endParaRPr lang="en-US" b="1" dirty="0">
            <a:solidFill>
              <a:schemeClr val="tx1"/>
            </a:solidFill>
          </a:endParaRPr>
        </a:p>
      </dgm:t>
    </dgm:pt>
    <dgm:pt modelId="{B558B027-0501-4B28-989E-C53599D9FAB1}" type="parTrans" cxnId="{24CFA22D-767E-47D3-8205-8F056016328C}">
      <dgm:prSet/>
      <dgm:spPr/>
      <dgm:t>
        <a:bodyPr/>
        <a:lstStyle/>
        <a:p>
          <a:endParaRPr lang="en-US"/>
        </a:p>
      </dgm:t>
    </dgm:pt>
    <dgm:pt modelId="{6AAD650F-E42C-466A-92A3-7CB33CCF1509}" type="sibTrans" cxnId="{24CFA22D-767E-47D3-8205-8F056016328C}">
      <dgm:prSet/>
      <dgm:spPr/>
      <dgm:t>
        <a:bodyPr/>
        <a:lstStyle/>
        <a:p>
          <a:endParaRPr lang="en-US"/>
        </a:p>
      </dgm:t>
    </dgm:pt>
    <dgm:pt modelId="{CD86509B-418E-4DE5-839B-E6942C4A4330}">
      <dgm:prSet/>
      <dgm:spPr/>
      <dgm:t>
        <a:bodyPr/>
        <a:lstStyle/>
        <a:p>
          <a:r>
            <a:rPr lang="en-US" b="1" dirty="0" smtClean="0">
              <a:solidFill>
                <a:schemeClr val="tx1"/>
              </a:solidFill>
            </a:rPr>
            <a:t>The developmental zero was </a:t>
          </a:r>
          <a:r>
            <a:rPr lang="en-US" b="1" dirty="0" smtClean="0">
              <a:solidFill>
                <a:srgbClr val="C00000"/>
              </a:solidFill>
            </a:rPr>
            <a:t>4.2-8.2℃</a:t>
          </a:r>
        </a:p>
      </dgm:t>
    </dgm:pt>
    <dgm:pt modelId="{586E4475-F95C-42AC-8D0C-69BD09DA44F1}" type="parTrans" cxnId="{985FDBC0-72EF-4265-B994-42533AAF9F25}">
      <dgm:prSet/>
      <dgm:spPr/>
      <dgm:t>
        <a:bodyPr/>
        <a:lstStyle/>
        <a:p>
          <a:endParaRPr lang="en-US"/>
        </a:p>
      </dgm:t>
    </dgm:pt>
    <dgm:pt modelId="{51A2BDEC-E3EF-413E-9477-48B984367F2C}" type="sibTrans" cxnId="{985FDBC0-72EF-4265-B994-42533AAF9F25}">
      <dgm:prSet/>
      <dgm:spPr/>
      <dgm:t>
        <a:bodyPr/>
        <a:lstStyle/>
        <a:p>
          <a:endParaRPr lang="en-US"/>
        </a:p>
      </dgm:t>
    </dgm:pt>
    <dgm:pt modelId="{277615C8-C49F-4BAC-A82C-3A781A7B4CE4}" type="pres">
      <dgm:prSet presAssocID="{B6DE53A7-B0B5-4226-8FB4-3B5136B3DDE0}" presName="Name0" presStyleCnt="0">
        <dgm:presLayoutVars>
          <dgm:dir/>
          <dgm:resizeHandles val="exact"/>
        </dgm:presLayoutVars>
      </dgm:prSet>
      <dgm:spPr/>
      <dgm:t>
        <a:bodyPr/>
        <a:lstStyle/>
        <a:p>
          <a:endParaRPr lang="en-US"/>
        </a:p>
      </dgm:t>
    </dgm:pt>
    <dgm:pt modelId="{79351118-30F7-49C3-9B31-D5EBB4A6FFEE}" type="pres">
      <dgm:prSet presAssocID="{B6DE53A7-B0B5-4226-8FB4-3B5136B3DDE0}" presName="cycle" presStyleCnt="0"/>
      <dgm:spPr/>
    </dgm:pt>
    <dgm:pt modelId="{3CCA6CAA-C8A7-41F1-9212-64DB15522AAF}" type="pres">
      <dgm:prSet presAssocID="{32A142CA-5CE7-472C-9B46-29CE37DEE5E6}" presName="nodeFirstNode" presStyleLbl="node1" presStyleIdx="0" presStyleCnt="5">
        <dgm:presLayoutVars>
          <dgm:bulletEnabled val="1"/>
        </dgm:presLayoutVars>
      </dgm:prSet>
      <dgm:spPr/>
      <dgm:t>
        <a:bodyPr/>
        <a:lstStyle/>
        <a:p>
          <a:endParaRPr lang="en-US"/>
        </a:p>
      </dgm:t>
    </dgm:pt>
    <dgm:pt modelId="{979BCCAB-FBC5-46E5-A15E-23F06744B55B}" type="pres">
      <dgm:prSet presAssocID="{75F23CC8-99E7-4E2A-A6D5-0522DA89E77D}" presName="sibTransFirstNode" presStyleLbl="bgShp" presStyleIdx="0" presStyleCnt="1"/>
      <dgm:spPr/>
      <dgm:t>
        <a:bodyPr/>
        <a:lstStyle/>
        <a:p>
          <a:endParaRPr lang="en-US"/>
        </a:p>
      </dgm:t>
    </dgm:pt>
    <dgm:pt modelId="{92941991-E77F-4F3B-BA51-D61F553E000B}" type="pres">
      <dgm:prSet presAssocID="{9000D69B-FB60-488B-A886-A23F4E12A988}" presName="nodeFollowingNodes" presStyleLbl="node1" presStyleIdx="1" presStyleCnt="5">
        <dgm:presLayoutVars>
          <dgm:bulletEnabled val="1"/>
        </dgm:presLayoutVars>
      </dgm:prSet>
      <dgm:spPr/>
      <dgm:t>
        <a:bodyPr/>
        <a:lstStyle/>
        <a:p>
          <a:endParaRPr lang="en-US"/>
        </a:p>
      </dgm:t>
    </dgm:pt>
    <dgm:pt modelId="{CED86754-30D0-4718-92DD-A03E7AC9D6D7}" type="pres">
      <dgm:prSet presAssocID="{419ED0B9-547D-4FA6-8B22-561CBA958229}" presName="nodeFollowingNodes" presStyleLbl="node1" presStyleIdx="2" presStyleCnt="5">
        <dgm:presLayoutVars>
          <dgm:bulletEnabled val="1"/>
        </dgm:presLayoutVars>
      </dgm:prSet>
      <dgm:spPr/>
      <dgm:t>
        <a:bodyPr/>
        <a:lstStyle/>
        <a:p>
          <a:endParaRPr lang="en-US"/>
        </a:p>
      </dgm:t>
    </dgm:pt>
    <dgm:pt modelId="{A7DCA9A0-DAEC-4509-974B-FBB23654753F}" type="pres">
      <dgm:prSet presAssocID="{CD86509B-418E-4DE5-839B-E6942C4A4330}" presName="nodeFollowingNodes" presStyleLbl="node1" presStyleIdx="3" presStyleCnt="5">
        <dgm:presLayoutVars>
          <dgm:bulletEnabled val="1"/>
        </dgm:presLayoutVars>
      </dgm:prSet>
      <dgm:spPr/>
      <dgm:t>
        <a:bodyPr/>
        <a:lstStyle/>
        <a:p>
          <a:endParaRPr lang="en-US"/>
        </a:p>
      </dgm:t>
    </dgm:pt>
    <dgm:pt modelId="{973795FD-DF73-49EB-A66A-2913EB8FA60B}" type="pres">
      <dgm:prSet presAssocID="{4C58E8E5-7391-4E40-A677-269B6D154A43}" presName="nodeFollowingNodes" presStyleLbl="node1" presStyleIdx="4" presStyleCnt="5">
        <dgm:presLayoutVars>
          <dgm:bulletEnabled val="1"/>
        </dgm:presLayoutVars>
      </dgm:prSet>
      <dgm:spPr/>
      <dgm:t>
        <a:bodyPr/>
        <a:lstStyle/>
        <a:p>
          <a:endParaRPr lang="en-US"/>
        </a:p>
      </dgm:t>
    </dgm:pt>
  </dgm:ptLst>
  <dgm:cxnLst>
    <dgm:cxn modelId="{A105D730-F2AF-4996-904F-37FD0708C327}" type="presOf" srcId="{CD86509B-418E-4DE5-839B-E6942C4A4330}" destId="{A7DCA9A0-DAEC-4509-974B-FBB23654753F}" srcOrd="0" destOrd="0" presId="urn:microsoft.com/office/officeart/2005/8/layout/cycle3"/>
    <dgm:cxn modelId="{52AA0E10-B898-4538-A37E-0158DA3DF7A2}" type="presOf" srcId="{419ED0B9-547D-4FA6-8B22-561CBA958229}" destId="{CED86754-30D0-4718-92DD-A03E7AC9D6D7}" srcOrd="0" destOrd="0" presId="urn:microsoft.com/office/officeart/2005/8/layout/cycle3"/>
    <dgm:cxn modelId="{C1E1CA1F-85CF-4C13-9886-4B616E18D7AF}" srcId="{B6DE53A7-B0B5-4226-8FB4-3B5136B3DDE0}" destId="{32A142CA-5CE7-472C-9B46-29CE37DEE5E6}" srcOrd="0" destOrd="0" parTransId="{C6D8E570-9FAC-4445-B0A5-E0018543CE00}" sibTransId="{75F23CC8-99E7-4E2A-A6D5-0522DA89E77D}"/>
    <dgm:cxn modelId="{24CFA22D-767E-47D3-8205-8F056016328C}" srcId="{B6DE53A7-B0B5-4226-8FB4-3B5136B3DDE0}" destId="{419ED0B9-547D-4FA6-8B22-561CBA958229}" srcOrd="2" destOrd="0" parTransId="{B558B027-0501-4B28-989E-C53599D9FAB1}" sibTransId="{6AAD650F-E42C-466A-92A3-7CB33CCF1509}"/>
    <dgm:cxn modelId="{1C3792CE-C67F-48B9-B191-8BEDD053CFA6}" type="presOf" srcId="{4C58E8E5-7391-4E40-A677-269B6D154A43}" destId="{973795FD-DF73-49EB-A66A-2913EB8FA60B}" srcOrd="0" destOrd="0" presId="urn:microsoft.com/office/officeart/2005/8/layout/cycle3"/>
    <dgm:cxn modelId="{54B3F69C-BCA3-4483-9228-56E55F47E7A3}" srcId="{B6DE53A7-B0B5-4226-8FB4-3B5136B3DDE0}" destId="{9000D69B-FB60-488B-A886-A23F4E12A988}" srcOrd="1" destOrd="0" parTransId="{36CB969C-EE00-4F19-8B62-BAB61CCD7AF0}" sibTransId="{48602459-19AB-4A66-AA77-A4EB6A1AD5DF}"/>
    <dgm:cxn modelId="{985FDBC0-72EF-4265-B994-42533AAF9F25}" srcId="{B6DE53A7-B0B5-4226-8FB4-3B5136B3DDE0}" destId="{CD86509B-418E-4DE5-839B-E6942C4A4330}" srcOrd="3" destOrd="0" parTransId="{586E4475-F95C-42AC-8D0C-69BD09DA44F1}" sibTransId="{51A2BDEC-E3EF-413E-9477-48B984367F2C}"/>
    <dgm:cxn modelId="{73974A17-A5D3-4B0A-9790-A50D88590ECB}" type="presOf" srcId="{75F23CC8-99E7-4E2A-A6D5-0522DA89E77D}" destId="{979BCCAB-FBC5-46E5-A15E-23F06744B55B}" srcOrd="0" destOrd="0" presId="urn:microsoft.com/office/officeart/2005/8/layout/cycle3"/>
    <dgm:cxn modelId="{0CCF0DE6-627B-4659-B170-A21A0F294811}" type="presOf" srcId="{32A142CA-5CE7-472C-9B46-29CE37DEE5E6}" destId="{3CCA6CAA-C8A7-41F1-9212-64DB15522AAF}" srcOrd="0" destOrd="0" presId="urn:microsoft.com/office/officeart/2005/8/layout/cycle3"/>
    <dgm:cxn modelId="{625A5AF9-8CFF-4C2A-A433-84734BD2820C}" type="presOf" srcId="{9000D69B-FB60-488B-A886-A23F4E12A988}" destId="{92941991-E77F-4F3B-BA51-D61F553E000B}" srcOrd="0" destOrd="0" presId="urn:microsoft.com/office/officeart/2005/8/layout/cycle3"/>
    <dgm:cxn modelId="{CEEAEFBF-33E2-42FE-86B0-D0FC1BF38A5A}" srcId="{B6DE53A7-B0B5-4226-8FB4-3B5136B3DDE0}" destId="{4C58E8E5-7391-4E40-A677-269B6D154A43}" srcOrd="4" destOrd="0" parTransId="{C58ADD2F-83A8-481F-8101-241B745363D8}" sibTransId="{CD64AF64-7D68-44E4-A404-8DF2D3E58045}"/>
    <dgm:cxn modelId="{2A3940FC-E4AD-4F41-8C3A-F47675AD377F}" type="presOf" srcId="{B6DE53A7-B0B5-4226-8FB4-3B5136B3DDE0}" destId="{277615C8-C49F-4BAC-A82C-3A781A7B4CE4}" srcOrd="0" destOrd="0" presId="urn:microsoft.com/office/officeart/2005/8/layout/cycle3"/>
    <dgm:cxn modelId="{C5C56065-1420-4CE0-A0A3-1C2EB4E1AC96}" type="presParOf" srcId="{277615C8-C49F-4BAC-A82C-3A781A7B4CE4}" destId="{79351118-30F7-49C3-9B31-D5EBB4A6FFEE}" srcOrd="0" destOrd="0" presId="urn:microsoft.com/office/officeart/2005/8/layout/cycle3"/>
    <dgm:cxn modelId="{F8C2DBB0-3B95-4BCA-A848-67625CA35B80}" type="presParOf" srcId="{79351118-30F7-49C3-9B31-D5EBB4A6FFEE}" destId="{3CCA6CAA-C8A7-41F1-9212-64DB15522AAF}" srcOrd="0" destOrd="0" presId="urn:microsoft.com/office/officeart/2005/8/layout/cycle3"/>
    <dgm:cxn modelId="{9437417A-F266-43B0-A415-BD2390CBCF46}" type="presParOf" srcId="{79351118-30F7-49C3-9B31-D5EBB4A6FFEE}" destId="{979BCCAB-FBC5-46E5-A15E-23F06744B55B}" srcOrd="1" destOrd="0" presId="urn:microsoft.com/office/officeart/2005/8/layout/cycle3"/>
    <dgm:cxn modelId="{F188A652-7AB5-44E9-A4FD-88C9BE5CF7B8}" type="presParOf" srcId="{79351118-30F7-49C3-9B31-D5EBB4A6FFEE}" destId="{92941991-E77F-4F3B-BA51-D61F553E000B}" srcOrd="2" destOrd="0" presId="urn:microsoft.com/office/officeart/2005/8/layout/cycle3"/>
    <dgm:cxn modelId="{F90E62C1-07FA-43A7-8F38-FC5FC98FDE2C}" type="presParOf" srcId="{79351118-30F7-49C3-9B31-D5EBB4A6FFEE}" destId="{CED86754-30D0-4718-92DD-A03E7AC9D6D7}" srcOrd="3" destOrd="0" presId="urn:microsoft.com/office/officeart/2005/8/layout/cycle3"/>
    <dgm:cxn modelId="{FF18FAEB-AB0C-4B11-80BA-D2145801373A}" type="presParOf" srcId="{79351118-30F7-49C3-9B31-D5EBB4A6FFEE}" destId="{A7DCA9A0-DAEC-4509-974B-FBB23654753F}" srcOrd="4" destOrd="0" presId="urn:microsoft.com/office/officeart/2005/8/layout/cycle3"/>
    <dgm:cxn modelId="{699570AB-A7FE-4622-A0F4-F5D8300FA4A5}" type="presParOf" srcId="{79351118-30F7-49C3-9B31-D5EBB4A6FFEE}" destId="{973795FD-DF73-49EB-A66A-2913EB8FA60B}" srcOrd="5"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E7ACE2-2265-446F-AE26-5FD41950FB7E}" type="doc">
      <dgm:prSet loTypeId="urn:microsoft.com/office/officeart/2005/8/layout/bList2#1" loCatId="list" qsTypeId="urn:microsoft.com/office/officeart/2005/8/quickstyle/simple1" qsCatId="simple" csTypeId="urn:microsoft.com/office/officeart/2005/8/colors/accent1_2" csCatId="accent1" phldr="1"/>
      <dgm:spPr/>
    </dgm:pt>
    <dgm:pt modelId="{85305191-1039-432E-928E-B790A1DE6357}">
      <dgm:prSet phldrT="[Text]" phldr="1"/>
      <dgm:spPr>
        <a:blipFill rotWithShape="0">
          <a:blip xmlns:r="http://schemas.openxmlformats.org/officeDocument/2006/relationships" r:embed="rId1"/>
          <a:stretch>
            <a:fillRect/>
          </a:stretch>
        </a:blipFill>
      </dgm:spPr>
      <dgm:t>
        <a:bodyPr/>
        <a:lstStyle/>
        <a:p>
          <a:endParaRPr lang="en-US" dirty="0"/>
        </a:p>
      </dgm:t>
    </dgm:pt>
    <dgm:pt modelId="{1854F9D1-4F64-4DF7-AC7F-A83485F49BA1}" type="parTrans" cxnId="{2A652D9B-181C-46AF-A1C0-CA87BCE36143}">
      <dgm:prSet/>
      <dgm:spPr/>
      <dgm:t>
        <a:bodyPr/>
        <a:lstStyle/>
        <a:p>
          <a:endParaRPr lang="en-US"/>
        </a:p>
      </dgm:t>
    </dgm:pt>
    <dgm:pt modelId="{A1004D0F-35B5-4556-A96B-96DBB0DA656C}" type="sibTrans" cxnId="{2A652D9B-181C-46AF-A1C0-CA87BCE36143}">
      <dgm:prSet/>
      <dgm:spPr/>
      <dgm:t>
        <a:bodyPr/>
        <a:lstStyle/>
        <a:p>
          <a:endParaRPr lang="en-US"/>
        </a:p>
      </dgm:t>
    </dgm:pt>
    <dgm:pt modelId="{AFA78BBC-16B5-4889-803A-1DBCC537E755}">
      <dgm:prSet phldrT="[Text]" phldr="1"/>
      <dgm:spPr>
        <a:blipFill rotWithShape="0">
          <a:blip xmlns:r="http://schemas.openxmlformats.org/officeDocument/2006/relationships" r:embed="rId2"/>
          <a:stretch>
            <a:fillRect/>
          </a:stretch>
        </a:blipFill>
      </dgm:spPr>
      <dgm:t>
        <a:bodyPr/>
        <a:lstStyle/>
        <a:p>
          <a:endParaRPr lang="en-US" dirty="0"/>
        </a:p>
      </dgm:t>
    </dgm:pt>
    <dgm:pt modelId="{EC1FFA83-2CFD-49B9-A412-733787A630F6}" type="parTrans" cxnId="{A00148A8-CE44-4F70-9654-CD1BC690D212}">
      <dgm:prSet/>
      <dgm:spPr/>
      <dgm:t>
        <a:bodyPr/>
        <a:lstStyle/>
        <a:p>
          <a:endParaRPr lang="en-US"/>
        </a:p>
      </dgm:t>
    </dgm:pt>
    <dgm:pt modelId="{39520291-DAD6-44BC-8EDF-CE8C65E18832}" type="sibTrans" cxnId="{A00148A8-CE44-4F70-9654-CD1BC690D212}">
      <dgm:prSet/>
      <dgm:spPr/>
      <dgm:t>
        <a:bodyPr/>
        <a:lstStyle/>
        <a:p>
          <a:endParaRPr lang="en-US"/>
        </a:p>
      </dgm:t>
    </dgm:pt>
    <dgm:pt modelId="{30288942-1BFC-493B-8EED-A781B9D0D1D5}">
      <dgm:prSet phldrT="[Text]" phldr="1"/>
      <dgm:spPr>
        <a:blipFill rotWithShape="0">
          <a:blip xmlns:r="http://schemas.openxmlformats.org/officeDocument/2006/relationships" r:embed="rId3"/>
          <a:stretch>
            <a:fillRect/>
          </a:stretch>
        </a:blipFill>
      </dgm:spPr>
      <dgm:t>
        <a:bodyPr/>
        <a:lstStyle/>
        <a:p>
          <a:endParaRPr lang="en-US" dirty="0"/>
        </a:p>
      </dgm:t>
    </dgm:pt>
    <dgm:pt modelId="{4583B9CA-2FC0-4314-B6D8-A45D38CFA869}" type="parTrans" cxnId="{0E4887DE-5D75-46A8-AD12-996CB311EAD9}">
      <dgm:prSet/>
      <dgm:spPr/>
      <dgm:t>
        <a:bodyPr/>
        <a:lstStyle/>
        <a:p>
          <a:endParaRPr lang="en-US"/>
        </a:p>
      </dgm:t>
    </dgm:pt>
    <dgm:pt modelId="{7F03D610-ECE7-4D6C-8818-8041DC80E8D3}" type="sibTrans" cxnId="{0E4887DE-5D75-46A8-AD12-996CB311EAD9}">
      <dgm:prSet/>
      <dgm:spPr/>
      <dgm:t>
        <a:bodyPr/>
        <a:lstStyle/>
        <a:p>
          <a:endParaRPr lang="en-US"/>
        </a:p>
      </dgm:t>
    </dgm:pt>
    <dgm:pt modelId="{19B48996-5B8D-48CA-B210-C88FE39B5BA6}">
      <dgm:prSet custT="1"/>
      <dgm:spPr/>
      <dgm:t>
        <a:bodyPr/>
        <a:lstStyle/>
        <a:p>
          <a:r>
            <a:rPr lang="en-US" sz="2200" dirty="0" smtClean="0">
              <a:solidFill>
                <a:schemeClr val="tx1"/>
              </a:solidFill>
            </a:rPr>
            <a:t>leads to an increase in sea-surface temperatures. </a:t>
          </a:r>
          <a:endParaRPr lang="en-US" sz="2200" dirty="0">
            <a:solidFill>
              <a:schemeClr val="tx1"/>
            </a:solidFill>
          </a:endParaRPr>
        </a:p>
      </dgm:t>
    </dgm:pt>
    <dgm:pt modelId="{6BB4FFAA-41E1-408E-9E63-5618C6269478}" type="parTrans" cxnId="{07545B2C-9A59-4A7F-903D-50341FA312D9}">
      <dgm:prSet/>
      <dgm:spPr/>
      <dgm:t>
        <a:bodyPr/>
        <a:lstStyle/>
        <a:p>
          <a:endParaRPr lang="en-US"/>
        </a:p>
      </dgm:t>
    </dgm:pt>
    <dgm:pt modelId="{7B819195-1AAC-46BC-B233-DCB938CB0413}" type="sibTrans" cxnId="{07545B2C-9A59-4A7F-903D-50341FA312D9}">
      <dgm:prSet/>
      <dgm:spPr/>
      <dgm:t>
        <a:bodyPr/>
        <a:lstStyle/>
        <a:p>
          <a:endParaRPr lang="en-US"/>
        </a:p>
      </dgm:t>
    </dgm:pt>
    <dgm:pt modelId="{5892C88A-339D-439C-ADDF-8D8C0DC57D15}">
      <dgm:prSet custT="1"/>
      <dgm:spPr/>
      <dgm:t>
        <a:bodyPr/>
        <a:lstStyle/>
        <a:p>
          <a:r>
            <a:rPr lang="en-US" sz="2200" dirty="0" smtClean="0">
              <a:solidFill>
                <a:schemeClr val="tx1"/>
              </a:solidFill>
            </a:rPr>
            <a:t>It weakens the trade winds in the regions and causes heavy rainfall, floods or droughts in different regions of the World</a:t>
          </a:r>
          <a:endParaRPr lang="en-US" sz="2200" dirty="0">
            <a:solidFill>
              <a:schemeClr val="tx1"/>
            </a:solidFill>
          </a:endParaRPr>
        </a:p>
      </dgm:t>
    </dgm:pt>
    <dgm:pt modelId="{712767C6-D530-4035-8A03-663ABC543242}" type="parTrans" cxnId="{D1A554A5-7795-49CE-958B-AD0151239BA6}">
      <dgm:prSet/>
      <dgm:spPr/>
      <dgm:t>
        <a:bodyPr/>
        <a:lstStyle/>
        <a:p>
          <a:endParaRPr lang="en-US"/>
        </a:p>
      </dgm:t>
    </dgm:pt>
    <dgm:pt modelId="{0972F017-5A9C-400B-AE96-D2BFBC62FF0E}" type="sibTrans" cxnId="{D1A554A5-7795-49CE-958B-AD0151239BA6}">
      <dgm:prSet/>
      <dgm:spPr/>
      <dgm:t>
        <a:bodyPr/>
        <a:lstStyle/>
        <a:p>
          <a:endParaRPr lang="en-US"/>
        </a:p>
      </dgm:t>
    </dgm:pt>
    <dgm:pt modelId="{0C3925B5-3DAE-4A83-924B-7EBAFFA1C668}">
      <dgm:prSet custT="1"/>
      <dgm:spPr/>
      <dgm:t>
        <a:bodyPr/>
        <a:lstStyle/>
        <a:p>
          <a:pPr rtl="0"/>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La Niña episodes represent periods of below-average sea surface temperatures across the east-central Equatorial Pacific. </a:t>
          </a:r>
          <a:endParaRPr lang="en-US" sz="2000" dirty="0">
            <a:solidFill>
              <a:schemeClr val="tx1"/>
            </a:solidFill>
            <a:latin typeface="+mn-lt"/>
          </a:endParaRPr>
        </a:p>
      </dgm:t>
    </dgm:pt>
    <dgm:pt modelId="{FB451604-D216-42CE-A25D-910BA808D440}" type="parTrans" cxnId="{B942FC79-E13F-4F2D-8BF3-3245FEF9343D}">
      <dgm:prSet/>
      <dgm:spPr/>
      <dgm:t>
        <a:bodyPr/>
        <a:lstStyle/>
        <a:p>
          <a:endParaRPr lang="en-US"/>
        </a:p>
      </dgm:t>
    </dgm:pt>
    <dgm:pt modelId="{2E51F1B8-9C08-4660-A5D0-C95320D5615A}" type="sibTrans" cxnId="{B942FC79-E13F-4F2D-8BF3-3245FEF9343D}">
      <dgm:prSet/>
      <dgm:spPr/>
      <dgm:t>
        <a:bodyPr/>
        <a:lstStyle/>
        <a:p>
          <a:endParaRPr lang="en-US"/>
        </a:p>
      </dgm:t>
    </dgm:pt>
    <dgm:pt modelId="{3F8398D5-DAE9-4205-86FB-C8EC0D62588A}">
      <dgm:prSet custT="1"/>
      <dgm:spPr/>
      <dgm:t>
        <a:bodyPr/>
        <a:lstStyle/>
        <a:p>
          <a:pPr rtl="0"/>
          <a:r>
            <a:rPr kumimoji="0" lang="en-US" sz="2000" b="0" i="0" u="none" strike="noStrike" cap="none" normalizeH="0" baseline="0" dirty="0" smtClean="0">
              <a:ln>
                <a:noFill/>
              </a:ln>
              <a:solidFill>
                <a:schemeClr val="tx1"/>
              </a:solidFill>
              <a:effectLst/>
              <a:latin typeface="+mn-lt"/>
              <a:ea typeface="Times New Roman" pitchFamily="18" charset="0"/>
              <a:cs typeface="Arial" pitchFamily="34" charset="0"/>
            </a:rPr>
            <a:t>Global climate La Niña impacts tend to be opposite those of El Niño impacts. In the tropics, ocean temperature variations in La Niña also tend to be opposite those of El Niño</a:t>
          </a:r>
          <a:endParaRPr lang="en-US" sz="2000" dirty="0">
            <a:solidFill>
              <a:schemeClr val="tx1"/>
            </a:solidFill>
            <a:latin typeface="+mn-lt"/>
          </a:endParaRPr>
        </a:p>
      </dgm:t>
    </dgm:pt>
    <dgm:pt modelId="{94FF7202-B6A8-4943-B374-B0D3F95B78E2}" type="parTrans" cxnId="{9426209C-930B-4E47-A41E-9A94F0E29F1D}">
      <dgm:prSet/>
      <dgm:spPr/>
      <dgm:t>
        <a:bodyPr/>
        <a:lstStyle/>
        <a:p>
          <a:endParaRPr lang="en-US"/>
        </a:p>
      </dgm:t>
    </dgm:pt>
    <dgm:pt modelId="{389D7C82-0055-406E-9F98-3331485DBD73}" type="sibTrans" cxnId="{9426209C-930B-4E47-A41E-9A94F0E29F1D}">
      <dgm:prSet/>
      <dgm:spPr/>
      <dgm:t>
        <a:bodyPr/>
        <a:lstStyle/>
        <a:p>
          <a:endParaRPr lang="en-US"/>
        </a:p>
      </dgm:t>
    </dgm:pt>
    <dgm:pt modelId="{30C82470-FF2B-43B8-A404-07AEC11AA121}">
      <dgm:prSet custT="1"/>
      <dgm:spPr/>
      <dgm:t>
        <a:bodyPr/>
        <a:lstStyle/>
        <a:p>
          <a:r>
            <a:rPr lang="en-US" sz="2000" dirty="0" smtClean="0"/>
            <a:t>The El Niño-Southern Oscillation (</a:t>
          </a:r>
          <a:r>
            <a:rPr lang="en-US" sz="2000" b="1" dirty="0" smtClean="0"/>
            <a:t>ENSO)</a:t>
          </a:r>
          <a:r>
            <a:rPr lang="en-US" sz="2000" dirty="0" smtClean="0"/>
            <a:t>, an ocean-atmosphere phenomenon of the Pacific Ocean with a semi-periodic multi-annual cycle , has been hypothesized to be a driving force behind the dengue epidemics in regions at risk through its profound influence on the local climate </a:t>
          </a:r>
          <a:endParaRPr lang="en-US" sz="2000" dirty="0"/>
        </a:p>
      </dgm:t>
    </dgm:pt>
    <dgm:pt modelId="{CFB53320-9686-48BE-8635-59E1ABCA28CB}" type="parTrans" cxnId="{01810B66-C25A-4E6C-94EB-B86B6EDC306B}">
      <dgm:prSet/>
      <dgm:spPr/>
      <dgm:t>
        <a:bodyPr/>
        <a:lstStyle/>
        <a:p>
          <a:endParaRPr lang="en-US"/>
        </a:p>
      </dgm:t>
    </dgm:pt>
    <dgm:pt modelId="{C0A619BE-59F7-4DDE-82C6-1E550BE7B548}" type="sibTrans" cxnId="{01810B66-C25A-4E6C-94EB-B86B6EDC306B}">
      <dgm:prSet/>
      <dgm:spPr/>
      <dgm:t>
        <a:bodyPr/>
        <a:lstStyle/>
        <a:p>
          <a:endParaRPr lang="en-US"/>
        </a:p>
      </dgm:t>
    </dgm:pt>
    <dgm:pt modelId="{752CFFCC-BE7D-4C73-BCA0-885710FDD3D3}" type="pres">
      <dgm:prSet presAssocID="{58E7ACE2-2265-446F-AE26-5FD41950FB7E}" presName="diagram" presStyleCnt="0">
        <dgm:presLayoutVars>
          <dgm:dir/>
          <dgm:animLvl val="lvl"/>
          <dgm:resizeHandles val="exact"/>
        </dgm:presLayoutVars>
      </dgm:prSet>
      <dgm:spPr/>
    </dgm:pt>
    <dgm:pt modelId="{B5523354-610B-4873-9793-95EB56EDBA61}" type="pres">
      <dgm:prSet presAssocID="{85305191-1039-432E-928E-B790A1DE6357}" presName="compNode" presStyleCnt="0"/>
      <dgm:spPr/>
    </dgm:pt>
    <dgm:pt modelId="{5EF54381-6D89-46A4-97C7-DD13BA62FA3A}" type="pres">
      <dgm:prSet presAssocID="{85305191-1039-432E-928E-B790A1DE6357}" presName="childRect" presStyleLbl="bgAcc1" presStyleIdx="0" presStyleCnt="3" custScaleY="241438">
        <dgm:presLayoutVars>
          <dgm:bulletEnabled val="1"/>
        </dgm:presLayoutVars>
      </dgm:prSet>
      <dgm:spPr/>
      <dgm:t>
        <a:bodyPr/>
        <a:lstStyle/>
        <a:p>
          <a:endParaRPr lang="en-US"/>
        </a:p>
      </dgm:t>
    </dgm:pt>
    <dgm:pt modelId="{D6BA2106-CD44-4D99-9443-5B109E3A201E}" type="pres">
      <dgm:prSet presAssocID="{85305191-1039-432E-928E-B790A1DE6357}" presName="parentText" presStyleLbl="node1" presStyleIdx="0" presStyleCnt="0">
        <dgm:presLayoutVars>
          <dgm:chMax val="0"/>
          <dgm:bulletEnabled val="1"/>
        </dgm:presLayoutVars>
      </dgm:prSet>
      <dgm:spPr/>
      <dgm:t>
        <a:bodyPr/>
        <a:lstStyle/>
        <a:p>
          <a:endParaRPr lang="en-US"/>
        </a:p>
      </dgm:t>
    </dgm:pt>
    <dgm:pt modelId="{3DDAE792-2DA1-4483-9BA6-1207E7629B29}" type="pres">
      <dgm:prSet presAssocID="{85305191-1039-432E-928E-B790A1DE6357}" presName="parentRect" presStyleLbl="alignNode1" presStyleIdx="0" presStyleCnt="3" custScaleX="100941" custScaleY="119033"/>
      <dgm:spPr/>
      <dgm:t>
        <a:bodyPr/>
        <a:lstStyle/>
        <a:p>
          <a:endParaRPr lang="en-US"/>
        </a:p>
      </dgm:t>
    </dgm:pt>
    <dgm:pt modelId="{E383D663-B373-41FB-AC2E-9A711D2D3126}" type="pres">
      <dgm:prSet presAssocID="{85305191-1039-432E-928E-B790A1DE6357}" presName="adorn" presStyleLbl="fgAccFollowNode1" presStyleIdx="0" presStyleCnt="3" custFlipVert="1" custScaleX="43146" custScaleY="7740"/>
      <dgm:spPr/>
    </dgm:pt>
    <dgm:pt modelId="{637F706A-3737-48E1-9952-4DED667E2835}" type="pres">
      <dgm:prSet presAssocID="{A1004D0F-35B5-4556-A96B-96DBB0DA656C}" presName="sibTrans" presStyleLbl="sibTrans2D1" presStyleIdx="0" presStyleCnt="0"/>
      <dgm:spPr/>
      <dgm:t>
        <a:bodyPr/>
        <a:lstStyle/>
        <a:p>
          <a:endParaRPr lang="en-US"/>
        </a:p>
      </dgm:t>
    </dgm:pt>
    <dgm:pt modelId="{50A410FB-0E46-4320-9FA6-BEE8DE96E6F8}" type="pres">
      <dgm:prSet presAssocID="{AFA78BBC-16B5-4889-803A-1DBCC537E755}" presName="compNode" presStyleCnt="0"/>
      <dgm:spPr/>
    </dgm:pt>
    <dgm:pt modelId="{C86864A8-C904-486F-8E39-A21A6B879600}" type="pres">
      <dgm:prSet presAssocID="{AFA78BBC-16B5-4889-803A-1DBCC537E755}" presName="childRect" presStyleLbl="bgAcc1" presStyleIdx="1" presStyleCnt="3" custScaleY="238766">
        <dgm:presLayoutVars>
          <dgm:bulletEnabled val="1"/>
        </dgm:presLayoutVars>
      </dgm:prSet>
      <dgm:spPr/>
      <dgm:t>
        <a:bodyPr/>
        <a:lstStyle/>
        <a:p>
          <a:endParaRPr lang="en-US"/>
        </a:p>
      </dgm:t>
    </dgm:pt>
    <dgm:pt modelId="{C15A4BB7-4881-4F14-9166-D50451103439}" type="pres">
      <dgm:prSet presAssocID="{AFA78BBC-16B5-4889-803A-1DBCC537E755}" presName="parentText" presStyleLbl="node1" presStyleIdx="0" presStyleCnt="0">
        <dgm:presLayoutVars>
          <dgm:chMax val="0"/>
          <dgm:bulletEnabled val="1"/>
        </dgm:presLayoutVars>
      </dgm:prSet>
      <dgm:spPr/>
      <dgm:t>
        <a:bodyPr/>
        <a:lstStyle/>
        <a:p>
          <a:endParaRPr lang="en-US"/>
        </a:p>
      </dgm:t>
    </dgm:pt>
    <dgm:pt modelId="{DB10BAAC-0058-491E-A46F-C8B17F10E81B}" type="pres">
      <dgm:prSet presAssocID="{AFA78BBC-16B5-4889-803A-1DBCC537E755}" presName="parentRect" presStyleLbl="alignNode1" presStyleIdx="1" presStyleCnt="3" custFlipVert="1" custScaleY="126206"/>
      <dgm:spPr/>
      <dgm:t>
        <a:bodyPr/>
        <a:lstStyle/>
        <a:p>
          <a:endParaRPr lang="en-US"/>
        </a:p>
      </dgm:t>
    </dgm:pt>
    <dgm:pt modelId="{A4675168-625C-487E-AA9D-3B49EBD7B269}" type="pres">
      <dgm:prSet presAssocID="{AFA78BBC-16B5-4889-803A-1DBCC537E755}" presName="adorn" presStyleLbl="fgAccFollowNode1" presStyleIdx="1" presStyleCnt="3" custFlipVert="1" custScaleX="19138" custScaleY="8913"/>
      <dgm:spPr/>
    </dgm:pt>
    <dgm:pt modelId="{190B5C9E-5B38-42FC-B978-B2E7D6B093DE}" type="pres">
      <dgm:prSet presAssocID="{39520291-DAD6-44BC-8EDF-CE8C65E18832}" presName="sibTrans" presStyleLbl="sibTrans2D1" presStyleIdx="0" presStyleCnt="0"/>
      <dgm:spPr/>
      <dgm:t>
        <a:bodyPr/>
        <a:lstStyle/>
        <a:p>
          <a:endParaRPr lang="en-US"/>
        </a:p>
      </dgm:t>
    </dgm:pt>
    <dgm:pt modelId="{7120421F-D312-4DFB-95A5-8264A7770E5F}" type="pres">
      <dgm:prSet presAssocID="{30288942-1BFC-493B-8EED-A781B9D0D1D5}" presName="compNode" presStyleCnt="0"/>
      <dgm:spPr/>
    </dgm:pt>
    <dgm:pt modelId="{845A5B21-DC48-4EFD-A536-7E6FA2BA4235}" type="pres">
      <dgm:prSet presAssocID="{30288942-1BFC-493B-8EED-A781B9D0D1D5}" presName="childRect" presStyleLbl="bgAcc1" presStyleIdx="2" presStyleCnt="3" custScaleY="226352">
        <dgm:presLayoutVars>
          <dgm:bulletEnabled val="1"/>
        </dgm:presLayoutVars>
      </dgm:prSet>
      <dgm:spPr/>
      <dgm:t>
        <a:bodyPr/>
        <a:lstStyle/>
        <a:p>
          <a:endParaRPr lang="en-US"/>
        </a:p>
      </dgm:t>
    </dgm:pt>
    <dgm:pt modelId="{E80D6857-3B12-4935-832D-81894A7BBA82}" type="pres">
      <dgm:prSet presAssocID="{30288942-1BFC-493B-8EED-A781B9D0D1D5}" presName="parentText" presStyleLbl="node1" presStyleIdx="0" presStyleCnt="0">
        <dgm:presLayoutVars>
          <dgm:chMax val="0"/>
          <dgm:bulletEnabled val="1"/>
        </dgm:presLayoutVars>
      </dgm:prSet>
      <dgm:spPr/>
      <dgm:t>
        <a:bodyPr/>
        <a:lstStyle/>
        <a:p>
          <a:endParaRPr lang="en-US"/>
        </a:p>
      </dgm:t>
    </dgm:pt>
    <dgm:pt modelId="{19BDB6D7-4491-4D0B-B6EA-E99ECB869B15}" type="pres">
      <dgm:prSet presAssocID="{30288942-1BFC-493B-8EED-A781B9D0D1D5}" presName="parentRect" presStyleLbl="alignNode1" presStyleIdx="2" presStyleCnt="3" custScaleX="95889" custScaleY="119547"/>
      <dgm:spPr/>
      <dgm:t>
        <a:bodyPr/>
        <a:lstStyle/>
        <a:p>
          <a:endParaRPr lang="en-US"/>
        </a:p>
      </dgm:t>
    </dgm:pt>
    <dgm:pt modelId="{DC29A7FC-4205-4672-9585-CE72FD2B0090}" type="pres">
      <dgm:prSet presAssocID="{30288942-1BFC-493B-8EED-A781B9D0D1D5}" presName="adorn" presStyleLbl="fgAccFollowNode1" presStyleIdx="2" presStyleCnt="3" custFlipVert="1" custScaleX="4610" custScaleY="5049"/>
      <dgm:spPr/>
    </dgm:pt>
  </dgm:ptLst>
  <dgm:cxnLst>
    <dgm:cxn modelId="{9426209C-930B-4E47-A41E-9A94F0E29F1D}" srcId="{AFA78BBC-16B5-4889-803A-1DBCC537E755}" destId="{3F8398D5-DAE9-4205-86FB-C8EC0D62588A}" srcOrd="1" destOrd="0" parTransId="{94FF7202-B6A8-4943-B374-B0D3F95B78E2}" sibTransId="{389D7C82-0055-406E-9F98-3331485DBD73}"/>
    <dgm:cxn modelId="{90864CB9-F262-4628-84A0-9A5B2E079201}" type="presOf" srcId="{3F8398D5-DAE9-4205-86FB-C8EC0D62588A}" destId="{C86864A8-C904-486F-8E39-A21A6B879600}" srcOrd="0" destOrd="1" presId="urn:microsoft.com/office/officeart/2005/8/layout/bList2#1"/>
    <dgm:cxn modelId="{B1FCC4E7-66F9-4A4F-B1FB-ECE076C658A6}" type="presOf" srcId="{19B48996-5B8D-48CA-B210-C88FE39B5BA6}" destId="{5EF54381-6D89-46A4-97C7-DD13BA62FA3A}" srcOrd="0" destOrd="0" presId="urn:microsoft.com/office/officeart/2005/8/layout/bList2#1"/>
    <dgm:cxn modelId="{01810B66-C25A-4E6C-94EB-B86B6EDC306B}" srcId="{30288942-1BFC-493B-8EED-A781B9D0D1D5}" destId="{30C82470-FF2B-43B8-A404-07AEC11AA121}" srcOrd="0" destOrd="0" parTransId="{CFB53320-9686-48BE-8635-59E1ABCA28CB}" sibTransId="{C0A619BE-59F7-4DDE-82C6-1E550BE7B548}"/>
    <dgm:cxn modelId="{3506C032-F544-4A7B-8BC8-6D0A55766DE0}" type="presOf" srcId="{0C3925B5-3DAE-4A83-924B-7EBAFFA1C668}" destId="{C86864A8-C904-486F-8E39-A21A6B879600}" srcOrd="0" destOrd="0" presId="urn:microsoft.com/office/officeart/2005/8/layout/bList2#1"/>
    <dgm:cxn modelId="{0E4887DE-5D75-46A8-AD12-996CB311EAD9}" srcId="{58E7ACE2-2265-446F-AE26-5FD41950FB7E}" destId="{30288942-1BFC-493B-8EED-A781B9D0D1D5}" srcOrd="2" destOrd="0" parTransId="{4583B9CA-2FC0-4314-B6D8-A45D38CFA869}" sibTransId="{7F03D610-ECE7-4D6C-8818-8041DC80E8D3}"/>
    <dgm:cxn modelId="{AA31423C-CDD4-4D59-862E-13B6B49FE715}" type="presOf" srcId="{30C82470-FF2B-43B8-A404-07AEC11AA121}" destId="{845A5B21-DC48-4EFD-A536-7E6FA2BA4235}" srcOrd="0" destOrd="0" presId="urn:microsoft.com/office/officeart/2005/8/layout/bList2#1"/>
    <dgm:cxn modelId="{51C78C37-9286-48F6-A98B-46E883ABD27B}" type="presOf" srcId="{58E7ACE2-2265-446F-AE26-5FD41950FB7E}" destId="{752CFFCC-BE7D-4C73-BCA0-885710FDD3D3}" srcOrd="0" destOrd="0" presId="urn:microsoft.com/office/officeart/2005/8/layout/bList2#1"/>
    <dgm:cxn modelId="{2A652D9B-181C-46AF-A1C0-CA87BCE36143}" srcId="{58E7ACE2-2265-446F-AE26-5FD41950FB7E}" destId="{85305191-1039-432E-928E-B790A1DE6357}" srcOrd="0" destOrd="0" parTransId="{1854F9D1-4F64-4DF7-AC7F-A83485F49BA1}" sibTransId="{A1004D0F-35B5-4556-A96B-96DBB0DA656C}"/>
    <dgm:cxn modelId="{D1A554A5-7795-49CE-958B-AD0151239BA6}" srcId="{85305191-1039-432E-928E-B790A1DE6357}" destId="{5892C88A-339D-439C-ADDF-8D8C0DC57D15}" srcOrd="1" destOrd="0" parTransId="{712767C6-D530-4035-8A03-663ABC543242}" sibTransId="{0972F017-5A9C-400B-AE96-D2BFBC62FF0E}"/>
    <dgm:cxn modelId="{7C8FD659-ED4C-448B-9F20-34271508661F}" type="presOf" srcId="{39520291-DAD6-44BC-8EDF-CE8C65E18832}" destId="{190B5C9E-5B38-42FC-B978-B2E7D6B093DE}" srcOrd="0" destOrd="0" presId="urn:microsoft.com/office/officeart/2005/8/layout/bList2#1"/>
    <dgm:cxn modelId="{A00148A8-CE44-4F70-9654-CD1BC690D212}" srcId="{58E7ACE2-2265-446F-AE26-5FD41950FB7E}" destId="{AFA78BBC-16B5-4889-803A-1DBCC537E755}" srcOrd="1" destOrd="0" parTransId="{EC1FFA83-2CFD-49B9-A412-733787A630F6}" sibTransId="{39520291-DAD6-44BC-8EDF-CE8C65E18832}"/>
    <dgm:cxn modelId="{64C530DB-B719-4E65-B470-C21DFC695BD1}" type="presOf" srcId="{AFA78BBC-16B5-4889-803A-1DBCC537E755}" destId="{C15A4BB7-4881-4F14-9166-D50451103439}" srcOrd="0" destOrd="0" presId="urn:microsoft.com/office/officeart/2005/8/layout/bList2#1"/>
    <dgm:cxn modelId="{2EB8E4FF-A5FB-4667-B362-DD18ED629D3D}" type="presOf" srcId="{85305191-1039-432E-928E-B790A1DE6357}" destId="{D6BA2106-CD44-4D99-9443-5B109E3A201E}" srcOrd="0" destOrd="0" presId="urn:microsoft.com/office/officeart/2005/8/layout/bList2#1"/>
    <dgm:cxn modelId="{B942FC79-E13F-4F2D-8BF3-3245FEF9343D}" srcId="{AFA78BBC-16B5-4889-803A-1DBCC537E755}" destId="{0C3925B5-3DAE-4A83-924B-7EBAFFA1C668}" srcOrd="0" destOrd="0" parTransId="{FB451604-D216-42CE-A25D-910BA808D440}" sibTransId="{2E51F1B8-9C08-4660-A5D0-C95320D5615A}"/>
    <dgm:cxn modelId="{BC17FAFF-0DE8-483C-8D16-7D5B2AAEAC2F}" type="presOf" srcId="{30288942-1BFC-493B-8EED-A781B9D0D1D5}" destId="{E80D6857-3B12-4935-832D-81894A7BBA82}" srcOrd="0" destOrd="0" presId="urn:microsoft.com/office/officeart/2005/8/layout/bList2#1"/>
    <dgm:cxn modelId="{815844D5-CB15-480C-96EC-84C899043F04}" type="presOf" srcId="{30288942-1BFC-493B-8EED-A781B9D0D1D5}" destId="{19BDB6D7-4491-4D0B-B6EA-E99ECB869B15}" srcOrd="1" destOrd="0" presId="urn:microsoft.com/office/officeart/2005/8/layout/bList2#1"/>
    <dgm:cxn modelId="{DDBAF88C-60D5-48FB-AB86-49BC0B99DB96}" type="presOf" srcId="{5892C88A-339D-439C-ADDF-8D8C0DC57D15}" destId="{5EF54381-6D89-46A4-97C7-DD13BA62FA3A}" srcOrd="0" destOrd="1" presId="urn:microsoft.com/office/officeart/2005/8/layout/bList2#1"/>
    <dgm:cxn modelId="{C134788D-BB93-4E08-AEBF-83B20320B1AA}" type="presOf" srcId="{A1004D0F-35B5-4556-A96B-96DBB0DA656C}" destId="{637F706A-3737-48E1-9952-4DED667E2835}" srcOrd="0" destOrd="0" presId="urn:microsoft.com/office/officeart/2005/8/layout/bList2#1"/>
    <dgm:cxn modelId="{07545B2C-9A59-4A7F-903D-50341FA312D9}" srcId="{85305191-1039-432E-928E-B790A1DE6357}" destId="{19B48996-5B8D-48CA-B210-C88FE39B5BA6}" srcOrd="0" destOrd="0" parTransId="{6BB4FFAA-41E1-408E-9E63-5618C6269478}" sibTransId="{7B819195-1AAC-46BC-B233-DCB938CB0413}"/>
    <dgm:cxn modelId="{BB9045A0-E230-4350-8FC8-6D5136D9F428}" type="presOf" srcId="{85305191-1039-432E-928E-B790A1DE6357}" destId="{3DDAE792-2DA1-4483-9BA6-1207E7629B29}" srcOrd="1" destOrd="0" presId="urn:microsoft.com/office/officeart/2005/8/layout/bList2#1"/>
    <dgm:cxn modelId="{01224336-8030-40DF-BA52-6BEF9AE5C59E}" type="presOf" srcId="{AFA78BBC-16B5-4889-803A-1DBCC537E755}" destId="{DB10BAAC-0058-491E-A46F-C8B17F10E81B}" srcOrd="1" destOrd="0" presId="urn:microsoft.com/office/officeart/2005/8/layout/bList2#1"/>
    <dgm:cxn modelId="{8CE34D54-C66D-4732-B7FA-72931A3290E6}" type="presParOf" srcId="{752CFFCC-BE7D-4C73-BCA0-885710FDD3D3}" destId="{B5523354-610B-4873-9793-95EB56EDBA61}" srcOrd="0" destOrd="0" presId="urn:microsoft.com/office/officeart/2005/8/layout/bList2#1"/>
    <dgm:cxn modelId="{001A0ECB-643E-4B2B-97FC-8F5F2266DB0A}" type="presParOf" srcId="{B5523354-610B-4873-9793-95EB56EDBA61}" destId="{5EF54381-6D89-46A4-97C7-DD13BA62FA3A}" srcOrd="0" destOrd="0" presId="urn:microsoft.com/office/officeart/2005/8/layout/bList2#1"/>
    <dgm:cxn modelId="{A868C725-E651-4F72-8639-55ABA1CAF3FB}" type="presParOf" srcId="{B5523354-610B-4873-9793-95EB56EDBA61}" destId="{D6BA2106-CD44-4D99-9443-5B109E3A201E}" srcOrd="1" destOrd="0" presId="urn:microsoft.com/office/officeart/2005/8/layout/bList2#1"/>
    <dgm:cxn modelId="{F4B2B168-D614-45C0-A84A-EFA1F4B3F2CD}" type="presParOf" srcId="{B5523354-610B-4873-9793-95EB56EDBA61}" destId="{3DDAE792-2DA1-4483-9BA6-1207E7629B29}" srcOrd="2" destOrd="0" presId="urn:microsoft.com/office/officeart/2005/8/layout/bList2#1"/>
    <dgm:cxn modelId="{056832CB-FB95-465C-958B-7AD8A0A85819}" type="presParOf" srcId="{B5523354-610B-4873-9793-95EB56EDBA61}" destId="{E383D663-B373-41FB-AC2E-9A711D2D3126}" srcOrd="3" destOrd="0" presId="urn:microsoft.com/office/officeart/2005/8/layout/bList2#1"/>
    <dgm:cxn modelId="{F13A5447-3C26-4D20-A08B-B891CA7135D8}" type="presParOf" srcId="{752CFFCC-BE7D-4C73-BCA0-885710FDD3D3}" destId="{637F706A-3737-48E1-9952-4DED667E2835}" srcOrd="1" destOrd="0" presId="urn:microsoft.com/office/officeart/2005/8/layout/bList2#1"/>
    <dgm:cxn modelId="{99BBB2D6-4B67-4395-9F11-FE82DC48E39E}" type="presParOf" srcId="{752CFFCC-BE7D-4C73-BCA0-885710FDD3D3}" destId="{50A410FB-0E46-4320-9FA6-BEE8DE96E6F8}" srcOrd="2" destOrd="0" presId="urn:microsoft.com/office/officeart/2005/8/layout/bList2#1"/>
    <dgm:cxn modelId="{7BC46F37-B2AC-4393-B612-DBF52413E45B}" type="presParOf" srcId="{50A410FB-0E46-4320-9FA6-BEE8DE96E6F8}" destId="{C86864A8-C904-486F-8E39-A21A6B879600}" srcOrd="0" destOrd="0" presId="urn:microsoft.com/office/officeart/2005/8/layout/bList2#1"/>
    <dgm:cxn modelId="{719E72E7-DAC6-401D-BA46-616FDF0FD492}" type="presParOf" srcId="{50A410FB-0E46-4320-9FA6-BEE8DE96E6F8}" destId="{C15A4BB7-4881-4F14-9166-D50451103439}" srcOrd="1" destOrd="0" presId="urn:microsoft.com/office/officeart/2005/8/layout/bList2#1"/>
    <dgm:cxn modelId="{3AC488B7-BB6D-430C-ABBD-777C14279264}" type="presParOf" srcId="{50A410FB-0E46-4320-9FA6-BEE8DE96E6F8}" destId="{DB10BAAC-0058-491E-A46F-C8B17F10E81B}" srcOrd="2" destOrd="0" presId="urn:microsoft.com/office/officeart/2005/8/layout/bList2#1"/>
    <dgm:cxn modelId="{8A29A0CA-B4D1-46F7-94C3-B45D4C194CFD}" type="presParOf" srcId="{50A410FB-0E46-4320-9FA6-BEE8DE96E6F8}" destId="{A4675168-625C-487E-AA9D-3B49EBD7B269}" srcOrd="3" destOrd="0" presId="urn:microsoft.com/office/officeart/2005/8/layout/bList2#1"/>
    <dgm:cxn modelId="{24DB131D-BF37-4EE0-8E02-113DCCF888AE}" type="presParOf" srcId="{752CFFCC-BE7D-4C73-BCA0-885710FDD3D3}" destId="{190B5C9E-5B38-42FC-B978-B2E7D6B093DE}" srcOrd="3" destOrd="0" presId="urn:microsoft.com/office/officeart/2005/8/layout/bList2#1"/>
    <dgm:cxn modelId="{B9B6E734-4E10-45FE-A38D-9388E10D16DD}" type="presParOf" srcId="{752CFFCC-BE7D-4C73-BCA0-885710FDD3D3}" destId="{7120421F-D312-4DFB-95A5-8264A7770E5F}" srcOrd="4" destOrd="0" presId="urn:microsoft.com/office/officeart/2005/8/layout/bList2#1"/>
    <dgm:cxn modelId="{D7BE3E5D-B921-4EC4-9C12-5F72848DA649}" type="presParOf" srcId="{7120421F-D312-4DFB-95A5-8264A7770E5F}" destId="{845A5B21-DC48-4EFD-A536-7E6FA2BA4235}" srcOrd="0" destOrd="0" presId="urn:microsoft.com/office/officeart/2005/8/layout/bList2#1"/>
    <dgm:cxn modelId="{10A06677-67D3-446B-BA05-40663C53E384}" type="presParOf" srcId="{7120421F-D312-4DFB-95A5-8264A7770E5F}" destId="{E80D6857-3B12-4935-832D-81894A7BBA82}" srcOrd="1" destOrd="0" presId="urn:microsoft.com/office/officeart/2005/8/layout/bList2#1"/>
    <dgm:cxn modelId="{48F0FFDA-EC3D-40F8-9741-9B5DBD1874D5}" type="presParOf" srcId="{7120421F-D312-4DFB-95A5-8264A7770E5F}" destId="{19BDB6D7-4491-4D0B-B6EA-E99ECB869B15}" srcOrd="2" destOrd="0" presId="urn:microsoft.com/office/officeart/2005/8/layout/bList2#1"/>
    <dgm:cxn modelId="{A02EF813-E44C-4F22-908D-FE45B3D638C5}" type="presParOf" srcId="{7120421F-D312-4DFB-95A5-8264A7770E5F}" destId="{DC29A7FC-4205-4672-9585-CE72FD2B0090}" srcOrd="3" destOrd="0" presId="urn:microsoft.com/office/officeart/2005/8/layout/bList2#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68E56-88B6-4595-B5AD-7E5EB30207E4}" type="doc">
      <dgm:prSet loTypeId="urn:microsoft.com/office/officeart/2005/8/layout/arrow3" loCatId="relationship" qsTypeId="urn:microsoft.com/office/officeart/2005/8/quickstyle/simple1" qsCatId="simple" csTypeId="urn:microsoft.com/office/officeart/2005/8/colors/accent1_2" csCatId="accent1" phldr="0"/>
      <dgm:spPr/>
      <dgm:t>
        <a:bodyPr/>
        <a:lstStyle/>
        <a:p>
          <a:endParaRPr lang="en-US"/>
        </a:p>
      </dgm:t>
    </dgm:pt>
    <dgm:pt modelId="{8C2AFAB4-78DE-42DF-A165-B922226417EC}">
      <dgm:prSet phldrT="[Text]" phldr="1"/>
      <dgm:spPr/>
      <dgm:t>
        <a:bodyPr/>
        <a:lstStyle/>
        <a:p>
          <a:endParaRPr lang="en-US" dirty="0"/>
        </a:p>
      </dgm:t>
    </dgm:pt>
    <dgm:pt modelId="{FA9A01C4-1BA4-4878-BCAA-35DD97D24BDB}" type="parTrans" cxnId="{AAE74983-DF21-4EEB-8C1A-688CAE2B6FD4}">
      <dgm:prSet/>
      <dgm:spPr/>
      <dgm:t>
        <a:bodyPr/>
        <a:lstStyle/>
        <a:p>
          <a:endParaRPr lang="en-US"/>
        </a:p>
      </dgm:t>
    </dgm:pt>
    <dgm:pt modelId="{C9152663-188D-4DD7-A013-BBBDD9E3AF90}" type="sibTrans" cxnId="{AAE74983-DF21-4EEB-8C1A-688CAE2B6FD4}">
      <dgm:prSet/>
      <dgm:spPr/>
      <dgm:t>
        <a:bodyPr/>
        <a:lstStyle/>
        <a:p>
          <a:endParaRPr lang="en-US"/>
        </a:p>
      </dgm:t>
    </dgm:pt>
    <dgm:pt modelId="{0AB1DA1A-2D53-48F7-9367-F938AC1662DB}">
      <dgm:prSet phldrT="[Text]" phldr="1"/>
      <dgm:spPr/>
      <dgm:t>
        <a:bodyPr/>
        <a:lstStyle/>
        <a:p>
          <a:endParaRPr lang="en-US" dirty="0"/>
        </a:p>
      </dgm:t>
    </dgm:pt>
    <dgm:pt modelId="{BD429C7B-CFEA-4A5E-B3D2-D6AE94CC5A60}" type="parTrans" cxnId="{4B6F7BD7-5C22-41CA-95F8-4A7F371D5855}">
      <dgm:prSet/>
      <dgm:spPr/>
      <dgm:t>
        <a:bodyPr/>
        <a:lstStyle/>
        <a:p>
          <a:endParaRPr lang="en-US"/>
        </a:p>
      </dgm:t>
    </dgm:pt>
    <dgm:pt modelId="{87D5BD8F-1DE8-4E63-9D3B-1ABE784A6ADF}" type="sibTrans" cxnId="{4B6F7BD7-5C22-41CA-95F8-4A7F371D5855}">
      <dgm:prSet/>
      <dgm:spPr/>
      <dgm:t>
        <a:bodyPr/>
        <a:lstStyle/>
        <a:p>
          <a:endParaRPr lang="en-US"/>
        </a:p>
      </dgm:t>
    </dgm:pt>
    <dgm:pt modelId="{540F7903-CB7A-4232-ACBF-377FC9B956B4}" type="pres">
      <dgm:prSet presAssocID="{3DA68E56-88B6-4595-B5AD-7E5EB30207E4}" presName="compositeShape" presStyleCnt="0">
        <dgm:presLayoutVars>
          <dgm:chMax val="2"/>
          <dgm:dir/>
          <dgm:resizeHandles val="exact"/>
        </dgm:presLayoutVars>
      </dgm:prSet>
      <dgm:spPr/>
      <dgm:t>
        <a:bodyPr/>
        <a:lstStyle/>
        <a:p>
          <a:endParaRPr lang="en-US"/>
        </a:p>
      </dgm:t>
    </dgm:pt>
    <dgm:pt modelId="{53008FCC-35AA-48DC-B0B7-24118D9216EC}" type="pres">
      <dgm:prSet presAssocID="{3DA68E56-88B6-4595-B5AD-7E5EB30207E4}" presName="divider" presStyleLbl="fgShp" presStyleIdx="0" presStyleCnt="1"/>
      <dgm:spPr/>
    </dgm:pt>
    <dgm:pt modelId="{A4044B1B-6EF4-4A54-9CDB-F9C2AA966EA5}" type="pres">
      <dgm:prSet presAssocID="{8C2AFAB4-78DE-42DF-A165-B922226417EC}" presName="downArrow" presStyleLbl="node1" presStyleIdx="0" presStyleCnt="2"/>
      <dgm:spPr/>
    </dgm:pt>
    <dgm:pt modelId="{2EBD1A07-F864-4689-B48A-57B12131D666}" type="pres">
      <dgm:prSet presAssocID="{8C2AFAB4-78DE-42DF-A165-B922226417EC}" presName="downArrowText" presStyleLbl="revTx" presStyleIdx="0" presStyleCnt="2">
        <dgm:presLayoutVars>
          <dgm:bulletEnabled val="1"/>
        </dgm:presLayoutVars>
      </dgm:prSet>
      <dgm:spPr/>
      <dgm:t>
        <a:bodyPr/>
        <a:lstStyle/>
        <a:p>
          <a:endParaRPr lang="en-US"/>
        </a:p>
      </dgm:t>
    </dgm:pt>
    <dgm:pt modelId="{E1F09563-2E5F-46C7-A668-FE1E5BFC3AF5}" type="pres">
      <dgm:prSet presAssocID="{0AB1DA1A-2D53-48F7-9367-F938AC1662DB}" presName="upArrow" presStyleLbl="node1" presStyleIdx="1" presStyleCnt="2"/>
      <dgm:spPr/>
    </dgm:pt>
    <dgm:pt modelId="{8DB20498-687B-4F33-B1CC-04F039E320A3}" type="pres">
      <dgm:prSet presAssocID="{0AB1DA1A-2D53-48F7-9367-F938AC1662DB}" presName="upArrowText" presStyleLbl="revTx" presStyleIdx="1" presStyleCnt="2">
        <dgm:presLayoutVars>
          <dgm:bulletEnabled val="1"/>
        </dgm:presLayoutVars>
      </dgm:prSet>
      <dgm:spPr/>
      <dgm:t>
        <a:bodyPr/>
        <a:lstStyle/>
        <a:p>
          <a:endParaRPr lang="en-US"/>
        </a:p>
      </dgm:t>
    </dgm:pt>
  </dgm:ptLst>
  <dgm:cxnLst>
    <dgm:cxn modelId="{AAE74983-DF21-4EEB-8C1A-688CAE2B6FD4}" srcId="{3DA68E56-88B6-4595-B5AD-7E5EB30207E4}" destId="{8C2AFAB4-78DE-42DF-A165-B922226417EC}" srcOrd="0" destOrd="0" parTransId="{FA9A01C4-1BA4-4878-BCAA-35DD97D24BDB}" sibTransId="{C9152663-188D-4DD7-A013-BBBDD9E3AF90}"/>
    <dgm:cxn modelId="{D34B7BBB-2938-44BD-A9A0-F2846A12DCED}" type="presOf" srcId="{3DA68E56-88B6-4595-B5AD-7E5EB30207E4}" destId="{540F7903-CB7A-4232-ACBF-377FC9B956B4}" srcOrd="0" destOrd="0" presId="urn:microsoft.com/office/officeart/2005/8/layout/arrow3"/>
    <dgm:cxn modelId="{4B1BA0EA-0C85-4C28-AB3E-14011F171CAE}" type="presOf" srcId="{8C2AFAB4-78DE-42DF-A165-B922226417EC}" destId="{2EBD1A07-F864-4689-B48A-57B12131D666}" srcOrd="0" destOrd="0" presId="urn:microsoft.com/office/officeart/2005/8/layout/arrow3"/>
    <dgm:cxn modelId="{71AC5EC2-A533-494C-A338-0363594549D9}" type="presOf" srcId="{0AB1DA1A-2D53-48F7-9367-F938AC1662DB}" destId="{8DB20498-687B-4F33-B1CC-04F039E320A3}" srcOrd="0" destOrd="0" presId="urn:microsoft.com/office/officeart/2005/8/layout/arrow3"/>
    <dgm:cxn modelId="{4B6F7BD7-5C22-41CA-95F8-4A7F371D5855}" srcId="{3DA68E56-88B6-4595-B5AD-7E5EB30207E4}" destId="{0AB1DA1A-2D53-48F7-9367-F938AC1662DB}" srcOrd="1" destOrd="0" parTransId="{BD429C7B-CFEA-4A5E-B3D2-D6AE94CC5A60}" sibTransId="{87D5BD8F-1DE8-4E63-9D3B-1ABE784A6ADF}"/>
    <dgm:cxn modelId="{C7E199E1-2D87-454F-9686-E514354907F5}" type="presParOf" srcId="{540F7903-CB7A-4232-ACBF-377FC9B956B4}" destId="{53008FCC-35AA-48DC-B0B7-24118D9216EC}" srcOrd="0" destOrd="0" presId="urn:microsoft.com/office/officeart/2005/8/layout/arrow3"/>
    <dgm:cxn modelId="{9E30DFC8-69AD-4AA3-B62C-0172488E0463}" type="presParOf" srcId="{540F7903-CB7A-4232-ACBF-377FC9B956B4}" destId="{A4044B1B-6EF4-4A54-9CDB-F9C2AA966EA5}" srcOrd="1" destOrd="0" presId="urn:microsoft.com/office/officeart/2005/8/layout/arrow3"/>
    <dgm:cxn modelId="{07C7B56B-142A-4ECB-82F1-34EE8FADF0C9}" type="presParOf" srcId="{540F7903-CB7A-4232-ACBF-377FC9B956B4}" destId="{2EBD1A07-F864-4689-B48A-57B12131D666}" srcOrd="2" destOrd="0" presId="urn:microsoft.com/office/officeart/2005/8/layout/arrow3"/>
    <dgm:cxn modelId="{D9D579B8-9CD7-4828-85D5-BFBEBB898743}" type="presParOf" srcId="{540F7903-CB7A-4232-ACBF-377FC9B956B4}" destId="{E1F09563-2E5F-46C7-A668-FE1E5BFC3AF5}" srcOrd="3" destOrd="0" presId="urn:microsoft.com/office/officeart/2005/8/layout/arrow3"/>
    <dgm:cxn modelId="{A867A389-AF85-4DF9-945A-FF5F269DEE00}" type="presParOf" srcId="{540F7903-CB7A-4232-ACBF-377FC9B956B4}" destId="{8DB20498-687B-4F33-B1CC-04F039E320A3}" srcOrd="4" destOrd="0" presId="urn:microsoft.com/office/officeart/2005/8/layout/arrow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F6BCF-15F1-40EB-B188-2C070E840A02}">
      <dsp:nvSpPr>
        <dsp:cNvPr id="0" name=""/>
        <dsp:cNvSpPr/>
      </dsp:nvSpPr>
      <dsp:spPr>
        <a:xfrm>
          <a:off x="1291582" y="58382"/>
          <a:ext cx="2885232" cy="2802339"/>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i="1" kern="1200" dirty="0" err="1" smtClean="0"/>
            <a:t>Ae</a:t>
          </a:r>
          <a:r>
            <a:rPr lang="en-US" sz="3900" i="1" kern="1200" dirty="0" smtClean="0"/>
            <a:t>. </a:t>
          </a:r>
          <a:r>
            <a:rPr lang="en-US" sz="3900" i="1" kern="1200" dirty="0" err="1" smtClean="0"/>
            <a:t>aegypti</a:t>
          </a:r>
          <a:endParaRPr lang="en-US" sz="3900" i="1" kern="1200" dirty="0"/>
        </a:p>
      </dsp:txBody>
      <dsp:txXfrm>
        <a:off x="1676280" y="548791"/>
        <a:ext cx="2115836" cy="1261052"/>
      </dsp:txXfrm>
    </dsp:sp>
    <dsp:sp modelId="{30A049D5-5518-4C8A-A4CF-E7E657D17293}">
      <dsp:nvSpPr>
        <dsp:cNvPr id="0" name=""/>
        <dsp:cNvSpPr/>
      </dsp:nvSpPr>
      <dsp:spPr>
        <a:xfrm>
          <a:off x="2344206" y="1809843"/>
          <a:ext cx="2802339" cy="2802339"/>
        </a:xfrm>
        <a:prstGeom prst="ellipse">
          <a:avLst/>
        </a:prstGeom>
        <a:solidFill>
          <a:srgbClr val="3366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Humans</a:t>
          </a:r>
          <a:endParaRPr lang="en-US" sz="3900" kern="1200" dirty="0"/>
        </a:p>
      </dsp:txBody>
      <dsp:txXfrm>
        <a:off x="3201255" y="2533781"/>
        <a:ext cx="1681403" cy="1541286"/>
      </dsp:txXfrm>
    </dsp:sp>
    <dsp:sp modelId="{4277681A-A80B-43D7-B83D-959F88CDFD82}">
      <dsp:nvSpPr>
        <dsp:cNvPr id="0" name=""/>
        <dsp:cNvSpPr/>
      </dsp:nvSpPr>
      <dsp:spPr>
        <a:xfrm>
          <a:off x="47530" y="1770667"/>
          <a:ext cx="2802339" cy="2802339"/>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smtClean="0"/>
            <a:t>Dengue Virus</a:t>
          </a:r>
          <a:endParaRPr lang="en-US" sz="3900" kern="1200" dirty="0"/>
        </a:p>
      </dsp:txBody>
      <dsp:txXfrm>
        <a:off x="311417" y="2494604"/>
        <a:ext cx="1681403" cy="1541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C2E53-B2F7-48FA-A21B-58FB05B5A023}">
      <dsp:nvSpPr>
        <dsp:cNvPr id="0" name=""/>
        <dsp:cNvSpPr/>
      </dsp:nvSpPr>
      <dsp:spPr>
        <a:xfrm>
          <a:off x="1830228"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95,372</a:t>
          </a:r>
          <a:endParaRPr lang="en-US" sz="6500" b="1" kern="1200" dirty="0">
            <a:latin typeface="Times New Roman" panose="02020603050405020304" pitchFamily="18" charset="0"/>
            <a:cs typeface="Times New Roman" panose="02020603050405020304" pitchFamily="18" charset="0"/>
          </a:endParaRPr>
        </a:p>
      </dsp:txBody>
      <dsp:txXfrm>
        <a:off x="2378654" y="1426065"/>
        <a:ext cx="2879234" cy="2286249"/>
      </dsp:txXfrm>
    </dsp:sp>
    <dsp:sp modelId="{AD3D1C07-23DC-40D6-AEC1-487B7A3F9A47}">
      <dsp:nvSpPr>
        <dsp:cNvPr id="0" name=""/>
        <dsp:cNvSpPr/>
      </dsp:nvSpPr>
      <dsp:spPr>
        <a:xfrm>
          <a:off x="2143" y="512022"/>
          <a:ext cx="2285107" cy="2285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People affected by dengue</a:t>
          </a:r>
          <a:endParaRPr lang="en-US" sz="2000" b="1" kern="1200" dirty="0">
            <a:latin typeface="Times New Roman" panose="02020603050405020304" pitchFamily="18" charset="0"/>
            <a:cs typeface="Times New Roman" panose="02020603050405020304" pitchFamily="18" charset="0"/>
          </a:endParaRPr>
        </a:p>
      </dsp:txBody>
      <dsp:txXfrm>
        <a:off x="336789" y="846668"/>
        <a:ext cx="1615815" cy="1615815"/>
      </dsp:txXfrm>
    </dsp:sp>
    <dsp:sp modelId="{4C1D3065-5D72-4423-91F7-8F2FD502033B}">
      <dsp:nvSpPr>
        <dsp:cNvPr id="0" name=""/>
        <dsp:cNvSpPr/>
      </dsp:nvSpPr>
      <dsp:spPr>
        <a:xfrm>
          <a:off x="7542996"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94,211</a:t>
          </a:r>
          <a:endParaRPr lang="en-US" sz="6500" b="1" kern="1200" dirty="0">
            <a:latin typeface="Times New Roman" panose="02020603050405020304" pitchFamily="18" charset="0"/>
            <a:cs typeface="Times New Roman" panose="02020603050405020304" pitchFamily="18" charset="0"/>
          </a:endParaRPr>
        </a:p>
      </dsp:txBody>
      <dsp:txXfrm>
        <a:off x="8091422" y="1426065"/>
        <a:ext cx="2879234" cy="2286249"/>
      </dsp:txXfrm>
    </dsp:sp>
    <dsp:sp modelId="{47216999-9B57-4DB2-A5E2-BE83AC42CDB7}">
      <dsp:nvSpPr>
        <dsp:cNvPr id="0" name=""/>
        <dsp:cNvSpPr/>
      </dsp:nvSpPr>
      <dsp:spPr>
        <a:xfrm>
          <a:off x="5714910" y="512022"/>
          <a:ext cx="2285107" cy="2285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Released from hospitals</a:t>
          </a:r>
          <a:endParaRPr lang="en-US" sz="2000" b="1" kern="1200" dirty="0">
            <a:latin typeface="Times New Roman" panose="02020603050405020304" pitchFamily="18" charset="0"/>
            <a:cs typeface="Times New Roman" panose="02020603050405020304" pitchFamily="18" charset="0"/>
          </a:endParaRPr>
        </a:p>
      </dsp:txBody>
      <dsp:txXfrm>
        <a:off x="6049556" y="846668"/>
        <a:ext cx="1615815" cy="161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B030F-56A0-4E03-A81F-90EB5BC24DCA}">
      <dsp:nvSpPr>
        <dsp:cNvPr id="0" name=""/>
        <dsp:cNvSpPr/>
      </dsp:nvSpPr>
      <dsp:spPr>
        <a:xfrm>
          <a:off x="1830228"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107</a:t>
          </a:r>
          <a:endParaRPr lang="en-US" sz="6500" b="1" kern="1200" dirty="0">
            <a:latin typeface="Times New Roman" panose="02020603050405020304" pitchFamily="18" charset="0"/>
            <a:cs typeface="Times New Roman" panose="02020603050405020304" pitchFamily="18" charset="0"/>
          </a:endParaRPr>
        </a:p>
      </dsp:txBody>
      <dsp:txXfrm>
        <a:off x="2378654" y="1426065"/>
        <a:ext cx="2879234" cy="2286249"/>
      </dsp:txXfrm>
    </dsp:sp>
    <dsp:sp modelId="{CAE2086A-9B47-44A5-9623-8EB8B504F67B}">
      <dsp:nvSpPr>
        <dsp:cNvPr id="0" name=""/>
        <dsp:cNvSpPr/>
      </dsp:nvSpPr>
      <dsp:spPr>
        <a:xfrm>
          <a:off x="2143" y="512022"/>
          <a:ext cx="2285107" cy="2285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Official death </a:t>
          </a:r>
          <a:endParaRPr lang="en-US" sz="2400" b="1" kern="1200" dirty="0">
            <a:latin typeface="Times New Roman" panose="02020603050405020304" pitchFamily="18" charset="0"/>
            <a:cs typeface="Times New Roman" panose="02020603050405020304" pitchFamily="18" charset="0"/>
          </a:endParaRPr>
        </a:p>
      </dsp:txBody>
      <dsp:txXfrm>
        <a:off x="336789" y="846668"/>
        <a:ext cx="1615815" cy="1615815"/>
      </dsp:txXfrm>
    </dsp:sp>
    <dsp:sp modelId="{04D88B1B-916A-4C5A-82B0-34F366AE0A2F}">
      <dsp:nvSpPr>
        <dsp:cNvPr id="0" name=""/>
        <dsp:cNvSpPr/>
      </dsp:nvSpPr>
      <dsp:spPr>
        <a:xfrm>
          <a:off x="7542996"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latin typeface="Times New Roman" panose="02020603050405020304" pitchFamily="18" charset="0"/>
              <a:cs typeface="Times New Roman" panose="02020603050405020304" pitchFamily="18" charset="0"/>
            </a:rPr>
            <a:t>248</a:t>
          </a:r>
          <a:endParaRPr lang="en-US" sz="6500" b="1" kern="1200" dirty="0">
            <a:latin typeface="Times New Roman" panose="02020603050405020304" pitchFamily="18" charset="0"/>
            <a:cs typeface="Times New Roman" panose="02020603050405020304" pitchFamily="18" charset="0"/>
          </a:endParaRPr>
        </a:p>
      </dsp:txBody>
      <dsp:txXfrm>
        <a:off x="8091422" y="1426065"/>
        <a:ext cx="2879234" cy="2286249"/>
      </dsp:txXfrm>
    </dsp:sp>
    <dsp:sp modelId="{4B0E9EEF-51A7-48CB-A30A-1BC32D508EE6}">
      <dsp:nvSpPr>
        <dsp:cNvPr id="0" name=""/>
        <dsp:cNvSpPr/>
      </dsp:nvSpPr>
      <dsp:spPr>
        <a:xfrm>
          <a:off x="5714910" y="512022"/>
          <a:ext cx="2285107" cy="2285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anose="02020603050405020304" pitchFamily="18" charset="0"/>
              <a:cs typeface="Times New Roman" panose="02020603050405020304" pitchFamily="18" charset="0"/>
            </a:rPr>
            <a:t>Unofficial death</a:t>
          </a:r>
          <a:endParaRPr lang="en-US" sz="3000" b="1" kern="1200" dirty="0">
            <a:latin typeface="Times New Roman" panose="02020603050405020304" pitchFamily="18" charset="0"/>
            <a:cs typeface="Times New Roman" panose="02020603050405020304" pitchFamily="18" charset="0"/>
          </a:endParaRPr>
        </a:p>
      </dsp:txBody>
      <dsp:txXfrm>
        <a:off x="6049556" y="846668"/>
        <a:ext cx="1615815" cy="161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DB048-3661-40AA-B116-3D16DA6F3DDC}">
      <dsp:nvSpPr>
        <dsp:cNvPr id="0" name=""/>
        <dsp:cNvSpPr/>
      </dsp:nvSpPr>
      <dsp:spPr>
        <a:xfrm rot="16200000">
          <a:off x="-658090" y="659397"/>
          <a:ext cx="4715689" cy="339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lvl="0" algn="l" defTabSz="844550">
            <a:lnSpc>
              <a:spcPct val="90000"/>
            </a:lnSpc>
            <a:spcBef>
              <a:spcPct val="0"/>
            </a:spcBef>
            <a:spcAft>
              <a:spcPct val="35000"/>
            </a:spcAft>
          </a:pPr>
          <a:endParaRPr lang="en-US" sz="1900" kern="1200" dirty="0" smtClean="0"/>
        </a:p>
        <a:p>
          <a:pPr lvl="0" algn="l" defTabSz="844550">
            <a:lnSpc>
              <a:spcPct val="90000"/>
            </a:lnSpc>
            <a:spcBef>
              <a:spcPct val="0"/>
            </a:spcBef>
            <a:spcAft>
              <a:spcPct val="35000"/>
            </a:spcAft>
          </a:pPr>
          <a:r>
            <a:rPr lang="en-US" sz="2400" b="1" kern="1200" dirty="0" smtClean="0">
              <a:solidFill>
                <a:schemeClr val="tx1"/>
              </a:solidFill>
            </a:rPr>
            <a:t>The spread of dengue has become a major public health concern in recent times due to alarming climate change</a:t>
          </a:r>
          <a:endParaRPr lang="en-US" sz="2400" b="1"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p>
      </dsp:txBody>
      <dsp:txXfrm rot="5400000">
        <a:off x="1307" y="943138"/>
        <a:ext cx="3396895" cy="2829413"/>
      </dsp:txXfrm>
    </dsp:sp>
    <dsp:sp modelId="{B3CBACBB-2355-4AB4-AA81-3AFEB9A12E12}">
      <dsp:nvSpPr>
        <dsp:cNvPr id="0" name=""/>
        <dsp:cNvSpPr/>
      </dsp:nvSpPr>
      <dsp:spPr>
        <a:xfrm rot="16200000">
          <a:off x="2993572" y="659397"/>
          <a:ext cx="4715689" cy="339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Using country level panel data over the 2000–2017 period, it has been confirmed that  </a:t>
          </a:r>
          <a:r>
            <a:rPr lang="en-US" sz="2000" b="1" kern="1200" dirty="0" smtClean="0">
              <a:solidFill>
                <a:srgbClr val="C00000"/>
              </a:solidFill>
            </a:rPr>
            <a:t>climate change and socio-economic variables </a:t>
          </a:r>
          <a:r>
            <a:rPr lang="en-US" sz="2000" b="1" kern="1200" dirty="0" smtClean="0">
              <a:solidFill>
                <a:schemeClr val="tx1"/>
              </a:solidFill>
            </a:rPr>
            <a:t>on the incidence of dengue-borne diseases in some of the most highly vulnerable countries</a:t>
          </a:r>
          <a:endParaRPr lang="en-US" sz="2000" b="1"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p>
      </dsp:txBody>
      <dsp:txXfrm rot="5400000">
        <a:off x="3652969" y="943138"/>
        <a:ext cx="3396895" cy="2829413"/>
      </dsp:txXfrm>
    </dsp:sp>
    <dsp:sp modelId="{DEFA2F1A-274C-4730-9F21-2DF693CA0279}">
      <dsp:nvSpPr>
        <dsp:cNvPr id="0" name=""/>
        <dsp:cNvSpPr/>
      </dsp:nvSpPr>
      <dsp:spPr>
        <a:xfrm rot="16200000">
          <a:off x="6645234" y="659397"/>
          <a:ext cx="4715689" cy="339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79" bIns="0" numCol="1" spcCol="1270" anchor="t" anchorCtr="0">
          <a:noAutofit/>
        </a:bodyPr>
        <a:lstStyle/>
        <a:p>
          <a:pPr lvl="0" algn="l" defTabSz="1155700">
            <a:lnSpc>
              <a:spcPct val="90000"/>
            </a:lnSpc>
            <a:spcBef>
              <a:spcPct val="0"/>
            </a:spcBef>
            <a:spcAft>
              <a:spcPct val="35000"/>
            </a:spcAft>
          </a:pPr>
          <a:endParaRPr lang="en-US" sz="2600" b="1" kern="1200" dirty="0" smtClean="0">
            <a:solidFill>
              <a:srgbClr val="C00000"/>
            </a:solidFill>
          </a:endParaRPr>
        </a:p>
        <a:p>
          <a:pPr lvl="0" algn="l" defTabSz="1155700">
            <a:lnSpc>
              <a:spcPct val="90000"/>
            </a:lnSpc>
            <a:spcBef>
              <a:spcPct val="0"/>
            </a:spcBef>
            <a:spcAft>
              <a:spcPct val="35000"/>
            </a:spcAft>
          </a:pPr>
          <a:r>
            <a:rPr lang="en-US" sz="2600" b="1" kern="1200" dirty="0" smtClean="0">
              <a:solidFill>
                <a:srgbClr val="C00000"/>
              </a:solidFill>
            </a:rPr>
            <a:t>Climate change is one of the worst global threats ever faced in human history</a:t>
          </a:r>
          <a:endParaRPr lang="en-US" sz="2600" b="1" kern="1200" dirty="0">
            <a:solidFill>
              <a:srgbClr val="C00000"/>
            </a:solidFill>
          </a:endParaRP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7304631" y="943138"/>
        <a:ext cx="3396895" cy="2829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9C727-5FBF-42D6-97F3-E6CB1B50EF2C}">
      <dsp:nvSpPr>
        <dsp:cNvPr id="0" name=""/>
        <dsp:cNvSpPr/>
      </dsp:nvSpPr>
      <dsp:spPr>
        <a:xfrm>
          <a:off x="0" y="0"/>
          <a:ext cx="10670779" cy="1158195"/>
        </a:xfrm>
        <a:prstGeom prst="roundRect">
          <a:avLst>
            <a:gd name="adj" fmla="val 10000"/>
          </a:avLst>
        </a:prstGeom>
        <a:solidFill>
          <a:srgbClr val="FFC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t>	Black and oval in shape </a:t>
          </a:r>
        </a:p>
        <a:p>
          <a:pPr lvl="0" algn="l" defTabSz="622300">
            <a:lnSpc>
              <a:spcPct val="90000"/>
            </a:lnSpc>
            <a:spcBef>
              <a:spcPct val="0"/>
            </a:spcBef>
            <a:spcAft>
              <a:spcPct val="35000"/>
            </a:spcAft>
          </a:pPr>
          <a:r>
            <a:rPr lang="en-GB" sz="1400" b="1" kern="1200" dirty="0" smtClean="0"/>
            <a:t>	Laid singly above water surfaces of containers </a:t>
          </a:r>
        </a:p>
        <a:p>
          <a:pPr lvl="0" algn="l" defTabSz="622300">
            <a:lnSpc>
              <a:spcPct val="90000"/>
            </a:lnSpc>
            <a:spcBef>
              <a:spcPct val="0"/>
            </a:spcBef>
            <a:spcAft>
              <a:spcPct val="35000"/>
            </a:spcAft>
          </a:pPr>
          <a:r>
            <a:rPr lang="en-GB" sz="1400" b="1" kern="1200" dirty="0" smtClean="0"/>
            <a:t>	Without float </a:t>
          </a:r>
        </a:p>
        <a:p>
          <a:pPr lvl="0" algn="l" defTabSz="622300">
            <a:lnSpc>
              <a:spcPct val="90000"/>
            </a:lnSpc>
            <a:spcBef>
              <a:spcPct val="0"/>
            </a:spcBef>
            <a:spcAft>
              <a:spcPct val="35000"/>
            </a:spcAft>
          </a:pPr>
          <a:r>
            <a:rPr lang="en-GB" sz="1400" b="1" kern="1200" dirty="0" smtClean="0"/>
            <a:t>	Viability: 6 months to 1 year due to the presence of </a:t>
          </a:r>
          <a:r>
            <a:rPr lang="en-GB" sz="1400" b="1" kern="1200" dirty="0" err="1" smtClean="0"/>
            <a:t>chorion</a:t>
          </a:r>
          <a:endParaRPr lang="en-US" sz="1400" kern="1200" dirty="0"/>
        </a:p>
      </dsp:txBody>
      <dsp:txXfrm>
        <a:off x="2249975" y="0"/>
        <a:ext cx="8420803" cy="1158195"/>
      </dsp:txXfrm>
    </dsp:sp>
    <dsp:sp modelId="{CDC0FA45-1425-4274-B855-CD06CC84A668}">
      <dsp:nvSpPr>
        <dsp:cNvPr id="0" name=""/>
        <dsp:cNvSpPr/>
      </dsp:nvSpPr>
      <dsp:spPr>
        <a:xfrm>
          <a:off x="115819" y="115819"/>
          <a:ext cx="2134155" cy="92655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C9AAA-8287-4534-92C9-9B561285D7FB}">
      <dsp:nvSpPr>
        <dsp:cNvPr id="0" name=""/>
        <dsp:cNvSpPr/>
      </dsp:nvSpPr>
      <dsp:spPr>
        <a:xfrm>
          <a:off x="0" y="1274015"/>
          <a:ext cx="10670779" cy="115819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	 </a:t>
          </a:r>
          <a:r>
            <a:rPr lang="en-GB" sz="1400" b="1" kern="1200" dirty="0" smtClean="0"/>
            <a:t>Feeding stage </a:t>
          </a:r>
        </a:p>
        <a:p>
          <a:pPr lvl="0" algn="l" defTabSz="622300">
            <a:lnSpc>
              <a:spcPct val="90000"/>
            </a:lnSpc>
            <a:spcBef>
              <a:spcPct val="0"/>
            </a:spcBef>
            <a:spcAft>
              <a:spcPct val="35000"/>
            </a:spcAft>
          </a:pPr>
          <a:r>
            <a:rPr lang="en-GB" sz="1400" b="1" kern="1200" dirty="0" smtClean="0"/>
            <a:t>	Breeds in clean and non- polluted water </a:t>
          </a:r>
        </a:p>
        <a:p>
          <a:pPr lvl="0" algn="l" defTabSz="622300">
            <a:lnSpc>
              <a:spcPct val="90000"/>
            </a:lnSpc>
            <a:spcBef>
              <a:spcPct val="0"/>
            </a:spcBef>
            <a:spcAft>
              <a:spcPct val="35000"/>
            </a:spcAft>
          </a:pPr>
          <a:r>
            <a:rPr lang="en-GB" sz="1400" b="1" kern="1200" dirty="0" smtClean="0"/>
            <a:t> 	Short and stout siphon with one pair of hair tuft </a:t>
          </a:r>
        </a:p>
        <a:p>
          <a:pPr lvl="0" algn="l" defTabSz="622300">
            <a:lnSpc>
              <a:spcPct val="90000"/>
            </a:lnSpc>
            <a:spcBef>
              <a:spcPct val="0"/>
            </a:spcBef>
            <a:spcAft>
              <a:spcPct val="35000"/>
            </a:spcAft>
          </a:pPr>
          <a:r>
            <a:rPr lang="en-GB" sz="1400" b="1" kern="1200" dirty="0" smtClean="0"/>
            <a:t>	Rests at an angle to the water surface</a:t>
          </a:r>
          <a:endParaRPr lang="en-US" sz="1400" b="1" kern="1200" dirty="0"/>
        </a:p>
      </dsp:txBody>
      <dsp:txXfrm>
        <a:off x="2249975" y="1274015"/>
        <a:ext cx="8420803" cy="1158195"/>
      </dsp:txXfrm>
    </dsp:sp>
    <dsp:sp modelId="{EC1DE989-3B21-40D8-B10C-AC21CC0C0581}">
      <dsp:nvSpPr>
        <dsp:cNvPr id="0" name=""/>
        <dsp:cNvSpPr/>
      </dsp:nvSpPr>
      <dsp:spPr>
        <a:xfrm>
          <a:off x="115819" y="1389835"/>
          <a:ext cx="2134155" cy="92655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6D475-90FC-4A8E-9C33-E52449C42BAF}">
      <dsp:nvSpPr>
        <dsp:cNvPr id="0" name=""/>
        <dsp:cNvSpPr/>
      </dsp:nvSpPr>
      <dsp:spPr>
        <a:xfrm>
          <a:off x="0" y="2530831"/>
          <a:ext cx="10670779" cy="1158195"/>
        </a:xfrm>
        <a:prstGeom prst="roundRect">
          <a:avLst>
            <a:gd name="adj" fmla="val 10000"/>
          </a:avLst>
        </a:prstGeom>
        <a:solidFill>
          <a:srgbClr val="50CD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t>	Non-feeding stage </a:t>
          </a:r>
        </a:p>
        <a:p>
          <a:pPr lvl="0" algn="l" defTabSz="622300">
            <a:lnSpc>
              <a:spcPct val="90000"/>
            </a:lnSpc>
            <a:spcBef>
              <a:spcPct val="0"/>
            </a:spcBef>
            <a:spcAft>
              <a:spcPct val="35000"/>
            </a:spcAft>
          </a:pPr>
          <a:r>
            <a:rPr lang="en-GB" sz="1400" b="1" kern="1200" dirty="0" smtClean="0"/>
            <a:t>	Breeding trumpet is long, </a:t>
          </a:r>
        </a:p>
        <a:p>
          <a:pPr lvl="0" algn="l" defTabSz="622300">
            <a:lnSpc>
              <a:spcPct val="90000"/>
            </a:lnSpc>
            <a:spcBef>
              <a:spcPct val="0"/>
            </a:spcBef>
            <a:spcAft>
              <a:spcPct val="35000"/>
            </a:spcAft>
          </a:pPr>
          <a:r>
            <a:rPr lang="en-GB" sz="1400" b="1" kern="1200" dirty="0" smtClean="0"/>
            <a:t>	slender with narrow opening</a:t>
          </a:r>
          <a:endParaRPr lang="en-US" sz="1400" b="1" kern="1200" dirty="0"/>
        </a:p>
      </dsp:txBody>
      <dsp:txXfrm>
        <a:off x="2249975" y="2530831"/>
        <a:ext cx="8420803" cy="1158195"/>
      </dsp:txXfrm>
    </dsp:sp>
    <dsp:sp modelId="{906CBB9A-C616-4AE2-A88F-295ADA6E3B11}">
      <dsp:nvSpPr>
        <dsp:cNvPr id="0" name=""/>
        <dsp:cNvSpPr/>
      </dsp:nvSpPr>
      <dsp:spPr>
        <a:xfrm>
          <a:off x="115819" y="2663850"/>
          <a:ext cx="2134155" cy="92655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4DD40-C370-4BDE-9509-DE4F1959479F}">
      <dsp:nvSpPr>
        <dsp:cNvPr id="0" name=""/>
        <dsp:cNvSpPr/>
      </dsp:nvSpPr>
      <dsp:spPr>
        <a:xfrm>
          <a:off x="0" y="3822046"/>
          <a:ext cx="10670779" cy="1158195"/>
        </a:xfrm>
        <a:prstGeom prst="roundRect">
          <a:avLst>
            <a:gd name="adj" fmla="val 10000"/>
          </a:avLst>
        </a:prstGeom>
        <a:solidFill>
          <a:srgbClr val="FF73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2249975" y="3822046"/>
        <a:ext cx="8420803" cy="1158195"/>
      </dsp:txXfrm>
    </dsp:sp>
    <dsp:sp modelId="{7DFE0A9C-789B-4235-BEC5-02B7E1B74E69}">
      <dsp:nvSpPr>
        <dsp:cNvPr id="0" name=""/>
        <dsp:cNvSpPr/>
      </dsp:nvSpPr>
      <dsp:spPr>
        <a:xfrm>
          <a:off x="115819" y="3937865"/>
          <a:ext cx="2134155" cy="92655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A4C94-31F5-4459-8697-D52E4ED3A678}">
      <dsp:nvSpPr>
        <dsp:cNvPr id="0" name=""/>
        <dsp:cNvSpPr/>
      </dsp:nvSpPr>
      <dsp:spPr>
        <a:xfrm>
          <a:off x="3313708" y="-31507"/>
          <a:ext cx="4851575" cy="4851575"/>
        </a:xfrm>
        <a:prstGeom prst="circularArrow">
          <a:avLst>
            <a:gd name="adj1" fmla="val 5544"/>
            <a:gd name="adj2" fmla="val 330680"/>
            <a:gd name="adj3" fmla="val 13729387"/>
            <a:gd name="adj4" fmla="val 1741435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C5D6C-13F9-420C-93D7-519AD9D57CFB}">
      <dsp:nvSpPr>
        <dsp:cNvPr id="0" name=""/>
        <dsp:cNvSpPr/>
      </dsp:nvSpPr>
      <dsp:spPr>
        <a:xfrm>
          <a:off x="4580869" y="1898"/>
          <a:ext cx="2317253" cy="1158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31.0-32.0 days at  15℃</a:t>
          </a:r>
        </a:p>
      </dsp:txBody>
      <dsp:txXfrm>
        <a:off x="4637428" y="58457"/>
        <a:ext cx="2204135" cy="1045508"/>
      </dsp:txXfrm>
    </dsp:sp>
    <dsp:sp modelId="{744B362C-FC20-43C6-86B4-DB2276A188A8}">
      <dsp:nvSpPr>
        <dsp:cNvPr id="0" name=""/>
        <dsp:cNvSpPr/>
      </dsp:nvSpPr>
      <dsp:spPr>
        <a:xfrm>
          <a:off x="6548512" y="1431474"/>
          <a:ext cx="2317253" cy="1158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13.9-16.6 days at   20℃ </a:t>
          </a:r>
        </a:p>
      </dsp:txBody>
      <dsp:txXfrm>
        <a:off x="6605071" y="1488033"/>
        <a:ext cx="2204135" cy="1045508"/>
      </dsp:txXfrm>
    </dsp:sp>
    <dsp:sp modelId="{99A0CCE1-4961-4537-9145-7EA43A3B3D99}">
      <dsp:nvSpPr>
        <dsp:cNvPr id="0" name=""/>
        <dsp:cNvSpPr/>
      </dsp:nvSpPr>
      <dsp:spPr>
        <a:xfrm>
          <a:off x="5796939" y="3744577"/>
          <a:ext cx="2317253" cy="1158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10.2-11.8 days at   25℃ </a:t>
          </a:r>
        </a:p>
      </dsp:txBody>
      <dsp:txXfrm>
        <a:off x="5853498" y="3801136"/>
        <a:ext cx="2204135" cy="1045508"/>
      </dsp:txXfrm>
    </dsp:sp>
    <dsp:sp modelId="{88598103-32FD-454D-A984-D1890D835C10}">
      <dsp:nvSpPr>
        <dsp:cNvPr id="0" name=""/>
        <dsp:cNvSpPr/>
      </dsp:nvSpPr>
      <dsp:spPr>
        <a:xfrm>
          <a:off x="3364799" y="3744577"/>
          <a:ext cx="2317253" cy="1158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7.4-8.2 days at       30℃</a:t>
          </a:r>
          <a:endParaRPr lang="en-US" sz="2800" b="1" kern="1200" dirty="0">
            <a:solidFill>
              <a:schemeClr val="tx1"/>
            </a:solidFill>
          </a:endParaRPr>
        </a:p>
      </dsp:txBody>
      <dsp:txXfrm>
        <a:off x="3421358" y="3801136"/>
        <a:ext cx="2204135" cy="1045508"/>
      </dsp:txXfrm>
    </dsp:sp>
    <dsp:sp modelId="{BC04A164-43A8-4B06-A3E2-E1206F7166A3}">
      <dsp:nvSpPr>
        <dsp:cNvPr id="0" name=""/>
        <dsp:cNvSpPr/>
      </dsp:nvSpPr>
      <dsp:spPr>
        <a:xfrm>
          <a:off x="2107033" y="1431474"/>
          <a:ext cx="3329638" cy="1158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Ae. </a:t>
          </a:r>
          <a:r>
            <a:rPr lang="en-US" sz="2800" b="1" kern="1200" dirty="0" err="1" smtClean="0">
              <a:solidFill>
                <a:srgbClr val="C00000"/>
              </a:solidFill>
            </a:rPr>
            <a:t>aegypti</a:t>
          </a:r>
          <a:r>
            <a:rPr lang="en-US" sz="2800" b="1" kern="1200" dirty="0" smtClean="0">
              <a:solidFill>
                <a:srgbClr val="C00000"/>
              </a:solidFill>
            </a:rPr>
            <a:t> </a:t>
          </a:r>
          <a:r>
            <a:rPr lang="en-US" sz="2800" b="1" kern="1200" dirty="0" smtClean="0">
              <a:solidFill>
                <a:schemeClr val="tx1"/>
              </a:solidFill>
            </a:rPr>
            <a:t>strains averaged</a:t>
          </a:r>
        </a:p>
      </dsp:txBody>
      <dsp:txXfrm>
        <a:off x="2163592" y="1488033"/>
        <a:ext cx="3216520" cy="1045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BCCAB-FBC5-46E5-A15E-23F06744B55B}">
      <dsp:nvSpPr>
        <dsp:cNvPr id="0" name=""/>
        <dsp:cNvSpPr/>
      </dsp:nvSpPr>
      <dsp:spPr>
        <a:xfrm>
          <a:off x="3067913" y="-30999"/>
          <a:ext cx="4836973" cy="4836973"/>
        </a:xfrm>
        <a:prstGeom prst="circularArrow">
          <a:avLst>
            <a:gd name="adj1" fmla="val 5544"/>
            <a:gd name="adj2" fmla="val 330680"/>
            <a:gd name="adj3" fmla="val 13730482"/>
            <a:gd name="adj4" fmla="val 174136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A6CAA-C8A7-41F1-9212-64DB15522AAF}">
      <dsp:nvSpPr>
        <dsp:cNvPr id="0" name=""/>
        <dsp:cNvSpPr/>
      </dsp:nvSpPr>
      <dsp:spPr>
        <a:xfrm>
          <a:off x="4331791" y="2231"/>
          <a:ext cx="2309217" cy="1154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12.6-15.1 days at   20℃</a:t>
          </a:r>
          <a:endParaRPr lang="en-US" sz="2100" b="1" kern="1200" dirty="0">
            <a:solidFill>
              <a:schemeClr val="tx1"/>
            </a:solidFill>
          </a:endParaRPr>
        </a:p>
      </dsp:txBody>
      <dsp:txXfrm>
        <a:off x="4388154" y="58594"/>
        <a:ext cx="2196491" cy="1041882"/>
      </dsp:txXfrm>
    </dsp:sp>
    <dsp:sp modelId="{92941991-E77F-4F3B-BA51-D61F553E000B}">
      <dsp:nvSpPr>
        <dsp:cNvPr id="0" name=""/>
        <dsp:cNvSpPr/>
      </dsp:nvSpPr>
      <dsp:spPr>
        <a:xfrm>
          <a:off x="6293512" y="1427505"/>
          <a:ext cx="2309217" cy="1154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10.0-11.7 days at   25℃ </a:t>
          </a:r>
        </a:p>
      </dsp:txBody>
      <dsp:txXfrm>
        <a:off x="6349875" y="1483868"/>
        <a:ext cx="2196491" cy="1041882"/>
      </dsp:txXfrm>
    </dsp:sp>
    <dsp:sp modelId="{CED86754-30D0-4718-92DD-A03E7AC9D6D7}">
      <dsp:nvSpPr>
        <dsp:cNvPr id="0" name=""/>
        <dsp:cNvSpPr/>
      </dsp:nvSpPr>
      <dsp:spPr>
        <a:xfrm>
          <a:off x="5544201" y="3733646"/>
          <a:ext cx="2309217" cy="1154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7.6-8.4 days at        30℃</a:t>
          </a:r>
          <a:endParaRPr lang="en-US" sz="2100" b="1" kern="1200" dirty="0">
            <a:solidFill>
              <a:schemeClr val="tx1"/>
            </a:solidFill>
          </a:endParaRPr>
        </a:p>
      </dsp:txBody>
      <dsp:txXfrm>
        <a:off x="5600564" y="3790009"/>
        <a:ext cx="2196491" cy="1041882"/>
      </dsp:txXfrm>
    </dsp:sp>
    <dsp:sp modelId="{A7DCA9A0-DAEC-4509-974B-FBB23654753F}">
      <dsp:nvSpPr>
        <dsp:cNvPr id="0" name=""/>
        <dsp:cNvSpPr/>
      </dsp:nvSpPr>
      <dsp:spPr>
        <a:xfrm>
          <a:off x="3119381" y="3733646"/>
          <a:ext cx="2309217" cy="1154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The developmental zero was </a:t>
          </a:r>
          <a:r>
            <a:rPr lang="en-US" sz="2100" b="1" kern="1200" dirty="0" smtClean="0">
              <a:solidFill>
                <a:srgbClr val="C00000"/>
              </a:solidFill>
            </a:rPr>
            <a:t>4.2-8.2℃</a:t>
          </a:r>
        </a:p>
      </dsp:txBody>
      <dsp:txXfrm>
        <a:off x="3175744" y="3790009"/>
        <a:ext cx="2196491" cy="1041882"/>
      </dsp:txXfrm>
    </dsp:sp>
    <dsp:sp modelId="{973795FD-DF73-49EB-A66A-2913EB8FA60B}">
      <dsp:nvSpPr>
        <dsp:cNvPr id="0" name=""/>
        <dsp:cNvSpPr/>
      </dsp:nvSpPr>
      <dsp:spPr>
        <a:xfrm>
          <a:off x="2370070" y="1427505"/>
          <a:ext cx="2309217" cy="1154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Ae. </a:t>
          </a:r>
          <a:r>
            <a:rPr lang="en-US" sz="2800" b="1" kern="1200" dirty="0" err="1" smtClean="0">
              <a:solidFill>
                <a:srgbClr val="C00000"/>
              </a:solidFill>
            </a:rPr>
            <a:t>albopictus</a:t>
          </a:r>
          <a:endParaRPr lang="en-US" sz="2800" b="1" kern="1200" dirty="0">
            <a:solidFill>
              <a:srgbClr val="C00000"/>
            </a:solidFill>
          </a:endParaRPr>
        </a:p>
      </dsp:txBody>
      <dsp:txXfrm>
        <a:off x="2426433" y="1483868"/>
        <a:ext cx="2196491" cy="10418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4381-6D89-46A4-97C7-DD13BA62FA3A}">
      <dsp:nvSpPr>
        <dsp:cNvPr id="0" name=""/>
        <dsp:cNvSpPr/>
      </dsp:nvSpPr>
      <dsp:spPr>
        <a:xfrm>
          <a:off x="143259" y="1720"/>
          <a:ext cx="3324897" cy="59924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rPr>
            <a:t>leads to an increase in sea-surface temperatures. </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kern="1200" dirty="0" smtClean="0">
              <a:solidFill>
                <a:schemeClr val="tx1"/>
              </a:solidFill>
            </a:rPr>
            <a:t>It weakens the trade winds in the regions and causes heavy rainfall, floods or droughts in different regions of the World</a:t>
          </a:r>
          <a:endParaRPr lang="en-US" sz="2200" kern="1200" dirty="0">
            <a:solidFill>
              <a:schemeClr val="tx1"/>
            </a:solidFill>
          </a:endParaRPr>
        </a:p>
      </dsp:txBody>
      <dsp:txXfrm>
        <a:off x="221165" y="79626"/>
        <a:ext cx="3169085" cy="5914502"/>
      </dsp:txXfrm>
    </dsp:sp>
    <dsp:sp modelId="{3DDAE792-2DA1-4483-9BA6-1207E7629B29}">
      <dsp:nvSpPr>
        <dsp:cNvPr id="0" name=""/>
        <dsp:cNvSpPr/>
      </dsp:nvSpPr>
      <dsp:spPr>
        <a:xfrm>
          <a:off x="127616" y="4137343"/>
          <a:ext cx="3356184" cy="1270373"/>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endParaRPr lang="en-US" sz="6500" kern="1200" dirty="0"/>
        </a:p>
      </dsp:txBody>
      <dsp:txXfrm>
        <a:off x="127616" y="4137343"/>
        <a:ext cx="2363510" cy="1270373"/>
      </dsp:txXfrm>
    </dsp:sp>
    <dsp:sp modelId="{E383D663-B373-41FB-AC2E-9A711D2D3126}">
      <dsp:nvSpPr>
        <dsp:cNvPr id="0" name=""/>
        <dsp:cNvSpPr/>
      </dsp:nvSpPr>
      <dsp:spPr>
        <a:xfrm flipV="1">
          <a:off x="2909601" y="4945251"/>
          <a:ext cx="502096" cy="9007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864A8-C904-486F-8E39-A21A6B879600}">
      <dsp:nvSpPr>
        <dsp:cNvPr id="0" name=""/>
        <dsp:cNvSpPr/>
      </dsp:nvSpPr>
      <dsp:spPr>
        <a:xfrm>
          <a:off x="3772103" y="34880"/>
          <a:ext cx="3324897" cy="59260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mn-lt"/>
              <a:ea typeface="Times New Roman" pitchFamily="18" charset="0"/>
              <a:cs typeface="Arial" pitchFamily="34" charset="0"/>
            </a:rPr>
            <a:t>La Niña episodes represent periods of below-average sea surface temperatures across the east-central Equatorial Pacific. </a:t>
          </a:r>
          <a:endParaRPr lang="en-US" sz="2000" kern="1200" dirty="0">
            <a:solidFill>
              <a:schemeClr val="tx1"/>
            </a:solidFill>
            <a:latin typeface="+mn-lt"/>
          </a:endParaRP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mn-lt"/>
              <a:ea typeface="Times New Roman" pitchFamily="18" charset="0"/>
              <a:cs typeface="Arial" pitchFamily="34" charset="0"/>
            </a:rPr>
            <a:t>Global climate La Niña impacts tend to be opposite those of El Niño impacts. In the tropics, ocean temperature variations in La Niña also tend to be opposite those of El Niño</a:t>
          </a:r>
          <a:endParaRPr lang="en-US" sz="2000" kern="1200" dirty="0">
            <a:solidFill>
              <a:schemeClr val="tx1"/>
            </a:solidFill>
            <a:latin typeface="+mn-lt"/>
          </a:endParaRPr>
        </a:p>
      </dsp:txBody>
      <dsp:txXfrm>
        <a:off x="3850009" y="112786"/>
        <a:ext cx="3169085" cy="5848183"/>
      </dsp:txXfrm>
    </dsp:sp>
    <dsp:sp modelId="{DB10BAAC-0058-491E-A46F-C8B17F10E81B}">
      <dsp:nvSpPr>
        <dsp:cNvPr id="0" name=""/>
        <dsp:cNvSpPr/>
      </dsp:nvSpPr>
      <dsp:spPr>
        <a:xfrm flipV="1">
          <a:off x="3772103" y="4099066"/>
          <a:ext cx="3324897" cy="1346927"/>
        </a:xfrm>
        <a:prstGeom prst="rect">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endParaRPr lang="en-US" sz="6500" kern="1200" dirty="0"/>
        </a:p>
      </dsp:txBody>
      <dsp:txXfrm rot="10800000">
        <a:off x="3772103" y="4099066"/>
        <a:ext cx="2341476" cy="1346927"/>
      </dsp:txXfrm>
    </dsp:sp>
    <dsp:sp modelId="{A4675168-625C-487E-AA9D-3B49EBD7B269}">
      <dsp:nvSpPr>
        <dsp:cNvPr id="0" name=""/>
        <dsp:cNvSpPr/>
      </dsp:nvSpPr>
      <dsp:spPr>
        <a:xfrm flipV="1">
          <a:off x="6678137" y="4938426"/>
          <a:ext cx="222711" cy="10372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A5B21-DC48-4EFD-A536-7E6FA2BA4235}">
      <dsp:nvSpPr>
        <dsp:cNvPr id="0" name=""/>
        <dsp:cNvSpPr/>
      </dsp:nvSpPr>
      <dsp:spPr>
        <a:xfrm>
          <a:off x="7385303" y="188935"/>
          <a:ext cx="3324897" cy="561797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The El Niño-Southern Oscillation (</a:t>
          </a:r>
          <a:r>
            <a:rPr lang="en-US" sz="2000" b="1" kern="1200" dirty="0" smtClean="0"/>
            <a:t>ENSO)</a:t>
          </a:r>
          <a:r>
            <a:rPr lang="en-US" sz="2000" kern="1200" dirty="0" smtClean="0"/>
            <a:t>, an ocean-atmosphere phenomenon of the Pacific Ocean with a semi-periodic multi-annual cycle , has been hypothesized to be a driving force behind the dengue epidemics in regions at risk through its profound influence on the local climate </a:t>
          </a:r>
          <a:endParaRPr lang="en-US" sz="2000" kern="1200" dirty="0"/>
        </a:p>
      </dsp:txBody>
      <dsp:txXfrm>
        <a:off x="7463209" y="266841"/>
        <a:ext cx="3169085" cy="5540072"/>
      </dsp:txXfrm>
    </dsp:sp>
    <dsp:sp modelId="{19BDB6D7-4491-4D0B-B6EA-E99ECB869B15}">
      <dsp:nvSpPr>
        <dsp:cNvPr id="0" name=""/>
        <dsp:cNvSpPr/>
      </dsp:nvSpPr>
      <dsp:spPr>
        <a:xfrm>
          <a:off x="7453646" y="4134600"/>
          <a:ext cx="3188210" cy="1275859"/>
        </a:xfrm>
        <a:prstGeom prst="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endParaRPr lang="en-US" sz="6500" kern="1200" dirty="0"/>
        </a:p>
      </dsp:txBody>
      <dsp:txXfrm>
        <a:off x="7453646" y="4134600"/>
        <a:ext cx="2245218" cy="1275859"/>
      </dsp:txXfrm>
    </dsp:sp>
    <dsp:sp modelId="{DC29A7FC-4205-4672-9585-CE72FD2B0090}">
      <dsp:nvSpPr>
        <dsp:cNvPr id="0" name=""/>
        <dsp:cNvSpPr/>
      </dsp:nvSpPr>
      <dsp:spPr>
        <a:xfrm flipV="1">
          <a:off x="10375869" y="4960909"/>
          <a:ext cx="53647" cy="5875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8FCC-35AA-48DC-B0B7-24118D9216EC}">
      <dsp:nvSpPr>
        <dsp:cNvPr id="0" name=""/>
        <dsp:cNvSpPr/>
      </dsp:nvSpPr>
      <dsp:spPr>
        <a:xfrm rot="21300000">
          <a:off x="21632" y="1908124"/>
          <a:ext cx="10871870" cy="971081"/>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44B1B-6EF4-4A54-9CDB-F9C2AA966EA5}">
      <dsp:nvSpPr>
        <dsp:cNvPr id="0" name=""/>
        <dsp:cNvSpPr/>
      </dsp:nvSpPr>
      <dsp:spPr>
        <a:xfrm>
          <a:off x="1309816" y="239366"/>
          <a:ext cx="3274540" cy="191493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D1A07-F864-4689-B48A-57B12131D666}">
      <dsp:nvSpPr>
        <dsp:cNvPr id="0" name=""/>
        <dsp:cNvSpPr/>
      </dsp:nvSpPr>
      <dsp:spPr>
        <a:xfrm>
          <a:off x="5785021" y="0"/>
          <a:ext cx="3492843" cy="201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785021" y="0"/>
        <a:ext cx="3492843" cy="2010678"/>
      </dsp:txXfrm>
    </dsp:sp>
    <dsp:sp modelId="{E1F09563-2E5F-46C7-A668-FE1E5BFC3AF5}">
      <dsp:nvSpPr>
        <dsp:cNvPr id="0" name=""/>
        <dsp:cNvSpPr/>
      </dsp:nvSpPr>
      <dsp:spPr>
        <a:xfrm>
          <a:off x="6330778" y="2633031"/>
          <a:ext cx="3274540" cy="191493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20498-687B-4F33-B1CC-04F039E320A3}">
      <dsp:nvSpPr>
        <dsp:cNvPr id="0" name=""/>
        <dsp:cNvSpPr/>
      </dsp:nvSpPr>
      <dsp:spPr>
        <a:xfrm>
          <a:off x="1637270" y="2776651"/>
          <a:ext cx="3492843" cy="201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37270" y="2776651"/>
        <a:ext cx="3492843" cy="20106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8EF6A-36D0-4E3B-A728-0D889EEAC600}" type="datetimeFigureOut">
              <a:rPr lang="en-US" smtClean="0"/>
              <a:pPr/>
              <a:t>1/10/2020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0FB63-D1F3-43E9-BC99-8758E26A251B}" type="slidenum">
              <a:rPr lang="en-US" smtClean="0"/>
              <a:pPr/>
              <a:t>‹#›</a:t>
            </a:fld>
            <a:endParaRPr lang="en-US"/>
          </a:p>
        </p:txBody>
      </p:sp>
    </p:spTree>
    <p:extLst>
      <p:ext uri="{BB962C8B-B14F-4D97-AF65-F5344CB8AC3E}">
        <p14:creationId xmlns="" xmlns:p14="http://schemas.microsoft.com/office/powerpoint/2010/main" val="117848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FECF8-476E-461A-8342-1BE70C6163D6}"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FECF8-476E-461A-8342-1BE70C6163D6}"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FECF8-476E-461A-8342-1BE70C6163D6}" type="datetimeFigureOut">
              <a:rPr lang="en-US" smtClean="0"/>
              <a:pPr/>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FECF8-476E-461A-8342-1BE70C6163D6}"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FECF8-476E-461A-8342-1BE70C6163D6}" type="datetimeFigureOut">
              <a:rPr lang="en-US" smtClean="0"/>
              <a:pPr/>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FECF8-476E-461A-8342-1BE70C6163D6}"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FECF8-476E-461A-8342-1BE70C6163D6}"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FECF8-476E-461A-8342-1BE70C6163D6}" type="datetimeFigureOut">
              <a:rPr lang="en-US" smtClean="0"/>
              <a:pPr/>
              <a:t>1/10/2020</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CAFD2-98A3-40CE-98F6-759F2AB141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bmcinfectdis.biomedcentral.com/articles/10.1186/1471-2334-6-120/figures/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1796" y="367863"/>
            <a:ext cx="11083157" cy="3215596"/>
          </a:xfrm>
        </p:spPr>
        <p:txBody>
          <a:bodyPr>
            <a:noAutofit/>
          </a:bodyPr>
          <a:lstStyle/>
          <a:p>
            <a:pPr algn="ctr">
              <a:spcBef>
                <a:spcPts val="200"/>
              </a:spcBef>
            </a:pPr>
            <a:r>
              <a:rPr lang="en-US" sz="4400" b="1" dirty="0" smtClean="0">
                <a:solidFill>
                  <a:srgbClr val="002060"/>
                </a:solidFill>
                <a:latin typeface="Times New Roman" panose="02020603050405020304" pitchFamily="18" charset="0"/>
                <a:cs typeface="Times New Roman" panose="02020603050405020304" pitchFamily="18" charset="0"/>
              </a:rPr>
              <a:t>Changing Epidemiology and Pitfalls in the Management of</a:t>
            </a:r>
          </a:p>
          <a:p>
            <a:pPr algn="ctr">
              <a:spcBef>
                <a:spcPts val="200"/>
              </a:spcBef>
            </a:pPr>
            <a:r>
              <a:rPr lang="en-US" sz="6000" b="1" dirty="0" smtClean="0">
                <a:solidFill>
                  <a:srgbClr val="FF0000"/>
                </a:solidFill>
                <a:latin typeface="Times New Roman" panose="02020603050405020304" pitchFamily="18" charset="0"/>
                <a:cs typeface="Times New Roman" panose="02020603050405020304" pitchFamily="18" charset="0"/>
              </a:rPr>
              <a:t>Dengue</a:t>
            </a:r>
            <a:r>
              <a:rPr lang="en-US" sz="4400" b="1" dirty="0" smtClean="0">
                <a:solidFill>
                  <a:srgbClr val="002060"/>
                </a:solidFill>
                <a:latin typeface="Times New Roman" panose="02020603050405020304" pitchFamily="18" charset="0"/>
                <a:cs typeface="Times New Roman" panose="02020603050405020304" pitchFamily="18" charset="0"/>
              </a:rPr>
              <a:t> Syndrome</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53542" y="3982950"/>
            <a:ext cx="7665523" cy="2716128"/>
          </a:xfrm>
          <a:prstGeom prst="rect">
            <a:avLst/>
          </a:prstGeom>
        </p:spPr>
        <p:txBody>
          <a:bodyPr wrap="square">
            <a:spAutoFit/>
          </a:bodyPr>
          <a:lstStyle/>
          <a:p>
            <a:pPr algn="ctr">
              <a:spcBef>
                <a:spcPts val="864"/>
              </a:spcBef>
            </a:pPr>
            <a:r>
              <a:rPr lang="en-US" sz="4000" b="1" dirty="0">
                <a:latin typeface="Times New Roman" panose="02020603050405020304" pitchFamily="18" charset="0"/>
                <a:cs typeface="Times New Roman" panose="02020603050405020304" pitchFamily="18" charset="0"/>
              </a:rPr>
              <a:t>Professor </a:t>
            </a:r>
            <a:r>
              <a:rPr lang="en-US" sz="4000" b="1" dirty="0" err="1">
                <a:latin typeface="Times New Roman" panose="02020603050405020304" pitchFamily="18" charset="0"/>
                <a:cs typeface="Times New Roman" panose="02020603050405020304" pitchFamily="18" charset="0"/>
              </a:rPr>
              <a:t>Quazi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Tarikul</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Islam</a:t>
            </a:r>
          </a:p>
          <a:p>
            <a:pPr algn="ctr">
              <a:spcBef>
                <a:spcPts val="864"/>
              </a:spcBef>
            </a:pPr>
            <a:r>
              <a:rPr lang="en-US" i="1" dirty="0" smtClean="0">
                <a:latin typeface="Times New Roman" panose="02020603050405020304" pitchFamily="18" charset="0"/>
                <a:cs typeface="Times New Roman" panose="02020603050405020304" pitchFamily="18" charset="0"/>
              </a:rPr>
              <a:t>                                                          FCPS, </a:t>
            </a:r>
            <a:r>
              <a:rPr lang="en-US" i="1" dirty="0">
                <a:latin typeface="Times New Roman" panose="02020603050405020304" pitchFamily="18" charset="0"/>
                <a:cs typeface="Times New Roman" panose="02020603050405020304" pitchFamily="18" charset="0"/>
              </a:rPr>
              <a:t>FRCP(</a:t>
            </a:r>
            <a:r>
              <a:rPr lang="en-US" i="1" dirty="0" err="1">
                <a:latin typeface="Times New Roman" panose="02020603050405020304" pitchFamily="18" charset="0"/>
                <a:cs typeface="Times New Roman" panose="02020603050405020304" pitchFamily="18" charset="0"/>
              </a:rPr>
              <a:t>Edin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Glasg</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MACP</a:t>
            </a:r>
            <a:endParaRPr lang="en-US" dirty="0" smtClean="0"/>
          </a:p>
          <a:p>
            <a:pPr algn="ctr">
              <a:spcBef>
                <a:spcPts val="576"/>
              </a:spcBef>
            </a:pPr>
            <a:r>
              <a:rPr lang="en-US" sz="2800" b="1" dirty="0" smtClean="0">
                <a:latin typeface="Times New Roman" panose="02020603050405020304" pitchFamily="18" charset="0"/>
                <a:cs typeface="Times New Roman" panose="02020603050405020304" pitchFamily="18" charset="0"/>
              </a:rPr>
              <a:t>Professor of Medicine</a:t>
            </a:r>
          </a:p>
          <a:p>
            <a:pPr algn="ctr"/>
            <a:r>
              <a:rPr lang="en-US" sz="2400" b="1" dirty="0" smtClean="0">
                <a:latin typeface="Times New Roman" panose="02020603050405020304" pitchFamily="18" charset="0"/>
                <a:cs typeface="Times New Roman" panose="02020603050405020304" pitchFamily="18" charset="0"/>
              </a:rPr>
              <a:t>Editor </a:t>
            </a:r>
            <a:r>
              <a:rPr lang="en-US" sz="2400" b="1" dirty="0">
                <a:latin typeface="Times New Roman" panose="02020603050405020304" pitchFamily="18" charset="0"/>
                <a:cs typeface="Times New Roman" panose="02020603050405020304" pitchFamily="18" charset="0"/>
              </a:rPr>
              <a:t>in Chief </a:t>
            </a:r>
          </a:p>
          <a:p>
            <a:pPr algn="ctr"/>
            <a:r>
              <a:rPr lang="en-US" sz="2400" dirty="0">
                <a:latin typeface="Times New Roman" panose="02020603050405020304" pitchFamily="18" charset="0"/>
                <a:cs typeface="Times New Roman" panose="02020603050405020304" pitchFamily="18" charset="0"/>
              </a:rPr>
              <a:t>National Guideline for Clinical management </a:t>
            </a:r>
          </a:p>
          <a:p>
            <a:pPr algn="ctr"/>
            <a:r>
              <a:rPr lang="en-US" sz="2400" dirty="0">
                <a:latin typeface="Times New Roman" panose="02020603050405020304" pitchFamily="18" charset="0"/>
                <a:cs typeface="Times New Roman" panose="02020603050405020304" pitchFamily="18" charset="0"/>
              </a:rPr>
              <a:t>of Dengue Syndrome </a:t>
            </a:r>
            <a:r>
              <a:rPr lang="en-US" sz="2400" dirty="0" smtClean="0">
                <a:latin typeface="Times New Roman" panose="02020603050405020304" pitchFamily="18" charset="0"/>
                <a:cs typeface="Times New Roman" panose="02020603050405020304" pitchFamily="18" charset="0"/>
              </a:rPr>
              <a:t>2018</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6621518"/>
            <a:ext cx="121920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0" y="0"/>
            <a:ext cx="12192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3346506548"/>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duration of developmental times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27849779"/>
              </p:ext>
            </p:extLst>
          </p:nvPr>
        </p:nvGraphicFramePr>
        <p:xfrm>
          <a:off x="609600" y="1600200"/>
          <a:ext cx="10972800" cy="490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4827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35676"/>
          </a:xfrm>
        </p:spPr>
        <p:txBody>
          <a:bodyPr/>
          <a:lstStyle/>
          <a:p>
            <a:r>
              <a:rPr lang="en-US" b="1" dirty="0">
                <a:solidFill>
                  <a:prstClr val="black"/>
                </a:solidFill>
              </a:rPr>
              <a:t>Cont.</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42754418"/>
              </p:ext>
            </p:extLst>
          </p:nvPr>
        </p:nvGraphicFramePr>
        <p:xfrm>
          <a:off x="609600" y="1235676"/>
          <a:ext cx="10972800" cy="4890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4036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72303" y="0"/>
            <a:ext cx="3682180" cy="5581403"/>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53523" y="0"/>
            <a:ext cx="3842637" cy="601034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35098" y="11017"/>
            <a:ext cx="3751253" cy="6686744"/>
          </a:xfrm>
          <a:prstGeom prst="rect">
            <a:avLst/>
          </a:prstGeom>
        </p:spPr>
      </p:pic>
      <p:sp>
        <p:nvSpPr>
          <p:cNvPr id="7" name="Rectangle 6"/>
          <p:cNvSpPr/>
          <p:nvPr/>
        </p:nvSpPr>
        <p:spPr>
          <a:xfrm>
            <a:off x="154380" y="5818913"/>
            <a:ext cx="3538016" cy="646331"/>
          </a:xfrm>
          <a:prstGeom prst="rect">
            <a:avLst/>
          </a:prstGeom>
        </p:spPr>
        <p:txBody>
          <a:bodyPr wrap="square">
            <a:spAutoFit/>
          </a:bodyPr>
          <a:lstStyle/>
          <a:p>
            <a:r>
              <a:rPr lang="en-US" i="1" dirty="0">
                <a:latin typeface="URWPalladioL-Ital"/>
              </a:rPr>
              <a:t>Int. J. Environ. Res. Public Health </a:t>
            </a:r>
            <a:r>
              <a:rPr lang="en-US" b="1" i="1" dirty="0">
                <a:latin typeface="URWPalladioL-Bold"/>
              </a:rPr>
              <a:t>2019</a:t>
            </a:r>
            <a:r>
              <a:rPr lang="en-US" i="1" dirty="0">
                <a:latin typeface="URWPalladioL-Roma"/>
              </a:rPr>
              <a:t>, </a:t>
            </a:r>
            <a:r>
              <a:rPr lang="en-US" i="1" dirty="0">
                <a:latin typeface="URWPalladioL-Ital"/>
              </a:rPr>
              <a:t>16</a:t>
            </a:r>
            <a:r>
              <a:rPr lang="en-US" i="1" dirty="0">
                <a:latin typeface="URWPalladioL-Roma"/>
              </a:rPr>
              <a:t>, 2296</a:t>
            </a:r>
            <a:endParaRPr lang="en-US" i="1" dirty="0"/>
          </a:p>
        </p:txBody>
      </p:sp>
    </p:spTree>
    <p:extLst>
      <p:ext uri="{BB962C8B-B14F-4D97-AF65-F5344CB8AC3E}">
        <p14:creationId xmlns="" xmlns:p14="http://schemas.microsoft.com/office/powerpoint/2010/main" val="2907767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20773" y="1"/>
            <a:ext cx="12071231" cy="6728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79714"/>
          </a:xfrm>
        </p:spPr>
        <p:txBody>
          <a:bodyPr/>
          <a:lstStyle/>
          <a:p>
            <a:r>
              <a:rPr lang="en-US" b="1" dirty="0"/>
              <a:t>Climate Change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10727370"/>
              </p:ext>
            </p:extLst>
          </p:nvPr>
        </p:nvGraphicFramePr>
        <p:xfrm>
          <a:off x="744582" y="862150"/>
          <a:ext cx="10837817" cy="59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8993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Empirical analysis shows a </a:t>
            </a:r>
            <a:r>
              <a:rPr lang="en-US" dirty="0" smtClean="0">
                <a:solidFill>
                  <a:srgbClr val="FF0000"/>
                </a:solidFill>
              </a:rPr>
              <a:t>positive association between climate and socioeconomic conditions in the advent of Dengue borne diseases. </a:t>
            </a:r>
            <a:r>
              <a:rPr lang="en-US" dirty="0" smtClean="0"/>
              <a:t>We find that climate change, as measured by temperature, is proactively contributing to spread of Dengue</a:t>
            </a:r>
          </a:p>
          <a:p>
            <a:pPr>
              <a:buNone/>
            </a:pPr>
            <a:endParaRPr lang="en-US" sz="1600" dirty="0" smtClean="0"/>
          </a:p>
          <a:p>
            <a:pPr>
              <a:buNone/>
            </a:pPr>
            <a:endParaRPr lang="en-US" sz="1600" dirty="0" smtClean="0"/>
          </a:p>
          <a:p>
            <a:pPr>
              <a:buNone/>
            </a:pPr>
            <a:r>
              <a:rPr lang="en-US" sz="1600" i="1" dirty="0" smtClean="0"/>
              <a:t>Anwar A, Khan N, </a:t>
            </a:r>
            <a:r>
              <a:rPr lang="en-US" sz="1600" i="1" dirty="0" err="1" smtClean="0"/>
              <a:t>Ayub</a:t>
            </a:r>
            <a:r>
              <a:rPr lang="en-US" sz="1600" i="1" dirty="0" smtClean="0"/>
              <a:t> M, </a:t>
            </a:r>
            <a:r>
              <a:rPr lang="en-US" sz="1600" i="1" dirty="0" err="1" smtClean="0"/>
              <a:t>Nawaz</a:t>
            </a:r>
            <a:r>
              <a:rPr lang="en-US" sz="1600" i="1" dirty="0" smtClean="0"/>
              <a:t> F, Shah A, </a:t>
            </a:r>
            <a:r>
              <a:rPr lang="en-US" sz="1600" i="1" dirty="0" err="1" smtClean="0"/>
              <a:t>Flahault</a:t>
            </a:r>
            <a:r>
              <a:rPr lang="en-US" sz="1600" i="1" dirty="0" smtClean="0"/>
              <a:t> A: Modeling and Predicting Dengue Incidence in Highly Vulnerable Countries using panel data approach; </a:t>
            </a:r>
            <a:r>
              <a:rPr lang="en-US" sz="1600" b="1" i="1" dirty="0" smtClean="0"/>
              <a:t>Int. J. </a:t>
            </a:r>
            <a:r>
              <a:rPr lang="en-US" sz="1600" b="1" i="1" dirty="0" err="1" smtClean="0"/>
              <a:t>Environ.Res</a:t>
            </a:r>
            <a:r>
              <a:rPr lang="en-US" sz="1600" b="1" i="1" dirty="0" smtClean="0"/>
              <a:t>. Public Health 2019</a:t>
            </a:r>
            <a:r>
              <a:rPr lang="en-US" sz="1600" i="1" dirty="0" smtClean="0"/>
              <a:t>, 16,2296;doi10.3390/ijerph16132296</a:t>
            </a:r>
            <a:endParaRPr lang="en-US" sz="16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73" y="819403"/>
            <a:ext cx="2125683" cy="510639"/>
          </a:xfrm>
        </p:spPr>
        <p:txBody>
          <a:bodyPr>
            <a:noAutofit/>
          </a:bodyPr>
          <a:lstStyle/>
          <a:p>
            <a:r>
              <a:rPr lang="en-US" sz="4400" b="1" dirty="0" smtClean="0"/>
              <a:t>Cont.</a:t>
            </a:r>
            <a:endParaRPr lang="en-US" sz="4400" b="1" dirty="0"/>
          </a:p>
        </p:txBody>
      </p:sp>
      <p:sp>
        <p:nvSpPr>
          <p:cNvPr id="3" name="Content Placeholder 2"/>
          <p:cNvSpPr>
            <a:spLocks noGrp="1"/>
          </p:cNvSpPr>
          <p:nvPr>
            <p:ph idx="1"/>
          </p:nvPr>
        </p:nvSpPr>
        <p:spPr>
          <a:xfrm>
            <a:off x="3" y="1745674"/>
            <a:ext cx="11571420" cy="5112326"/>
          </a:xfrm>
        </p:spPr>
        <p:txBody>
          <a:bodyPr>
            <a:normAutofit/>
          </a:bodyPr>
          <a:lstStyle/>
          <a:p>
            <a:r>
              <a:rPr lang="en-US" sz="3200" dirty="0"/>
              <a:t>Higher air </a:t>
            </a:r>
            <a:r>
              <a:rPr lang="en-US" sz="3200" dirty="0" smtClean="0"/>
              <a:t>temperature facilitates </a:t>
            </a:r>
            <a:r>
              <a:rPr lang="en-US" sz="3200" dirty="0"/>
              <a:t>the transmission of dengue by increasing the </a:t>
            </a:r>
            <a:r>
              <a:rPr lang="en-US" sz="3200" dirty="0">
                <a:solidFill>
                  <a:srgbClr val="FF0000"/>
                </a:solidFill>
              </a:rPr>
              <a:t>replication rate </a:t>
            </a:r>
            <a:r>
              <a:rPr lang="en-US" sz="3200" dirty="0"/>
              <a:t>of the dengue virus in </a:t>
            </a:r>
            <a:r>
              <a:rPr lang="en-US" sz="3200" i="1" dirty="0" err="1"/>
              <a:t>Aedes</a:t>
            </a:r>
            <a:r>
              <a:rPr lang="en-US" sz="3200" i="1" dirty="0"/>
              <a:t> </a:t>
            </a:r>
            <a:r>
              <a:rPr lang="en-US" sz="3200" i="1" dirty="0" err="1"/>
              <a:t>aegypti</a:t>
            </a:r>
            <a:r>
              <a:rPr lang="en-US" sz="3200" i="1" dirty="0"/>
              <a:t> </a:t>
            </a:r>
            <a:r>
              <a:rPr lang="en-US" sz="3200" dirty="0" smtClean="0"/>
              <a:t>and </a:t>
            </a:r>
            <a:r>
              <a:rPr lang="en-US" sz="3200" dirty="0"/>
              <a:t>the </a:t>
            </a:r>
            <a:r>
              <a:rPr lang="en-US" sz="3200" dirty="0">
                <a:solidFill>
                  <a:srgbClr val="FF0000"/>
                </a:solidFill>
              </a:rPr>
              <a:t>blood-feeding behavior </a:t>
            </a:r>
            <a:r>
              <a:rPr lang="en-US" sz="3200" dirty="0"/>
              <a:t>of the mosquito </a:t>
            </a:r>
            <a:r>
              <a:rPr lang="en-US" sz="3200" dirty="0" smtClean="0"/>
              <a:t>vector.</a:t>
            </a:r>
          </a:p>
          <a:p>
            <a:pPr marL="0" indent="0">
              <a:buNone/>
            </a:pPr>
            <a:r>
              <a:rPr lang="en-US" sz="3200" dirty="0" smtClean="0"/>
              <a:t> </a:t>
            </a:r>
          </a:p>
          <a:p>
            <a:r>
              <a:rPr lang="en-US" sz="3200" dirty="0" smtClean="0"/>
              <a:t>A non stationary </a:t>
            </a:r>
            <a:r>
              <a:rPr lang="en-US" sz="3200" dirty="0"/>
              <a:t>association between El Niño dynamics and monthly dengue hemorrhagic fever incidence was also shown in the Bangkok area of Thailand from 1986 to 1992 </a:t>
            </a:r>
            <a:r>
              <a:rPr lang="en-US" sz="3200" dirty="0" smtClean="0"/>
              <a:t>. </a:t>
            </a:r>
            <a:endParaRPr lang="en-US" sz="3200" dirty="0"/>
          </a:p>
        </p:txBody>
      </p:sp>
    </p:spTree>
    <p:extLst>
      <p:ext uri="{BB962C8B-B14F-4D97-AF65-F5344CB8AC3E}">
        <p14:creationId xmlns="" xmlns:p14="http://schemas.microsoft.com/office/powerpoint/2010/main" val="419635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24432"/>
          </a:xfrm>
        </p:spPr>
        <p:txBody>
          <a:bodyPr>
            <a:normAutofit fontScale="90000"/>
          </a:bodyPr>
          <a:lstStyle/>
          <a:p>
            <a:r>
              <a:rPr lang="en-US" b="1" dirty="0" smtClean="0"/>
              <a:t>Effect of Climate Change</a:t>
            </a:r>
            <a:endParaRPr lang="en-US" b="1" dirty="0"/>
          </a:p>
        </p:txBody>
      </p:sp>
      <p:pic>
        <p:nvPicPr>
          <p:cNvPr id="4" name="Content Placeholder 3" descr="People in WHO vests walk across an empty beach."/>
          <p:cNvPicPr>
            <a:picLocks noGrp="1"/>
          </p:cNvPicPr>
          <p:nvPr>
            <p:ph idx="1"/>
          </p:nvPr>
        </p:nvPicPr>
        <p:blipFill>
          <a:blip r:embed="rId2"/>
          <a:srcRect/>
          <a:stretch>
            <a:fillRect/>
          </a:stretch>
        </p:blipFill>
        <p:spPr bwMode="auto">
          <a:xfrm>
            <a:off x="23756" y="1463043"/>
            <a:ext cx="3895105" cy="4524499"/>
          </a:xfrm>
          <a:prstGeom prst="rect">
            <a:avLst/>
          </a:prstGeom>
          <a:noFill/>
          <a:ln w="9525">
            <a:noFill/>
            <a:miter lim="800000"/>
            <a:headEnd/>
            <a:tailEnd/>
          </a:ln>
        </p:spPr>
      </p:pic>
      <p:pic>
        <p:nvPicPr>
          <p:cNvPr id="5" name="Picture 4" descr="People struggle to keep their belongings dry in the midst of a flood. "/>
          <p:cNvPicPr/>
          <p:nvPr/>
        </p:nvPicPr>
        <p:blipFill>
          <a:blip r:embed="rId3"/>
          <a:srcRect/>
          <a:stretch>
            <a:fillRect/>
          </a:stretch>
        </p:blipFill>
        <p:spPr bwMode="auto">
          <a:xfrm>
            <a:off x="3895109" y="1463045"/>
            <a:ext cx="3942608" cy="4524499"/>
          </a:xfrm>
          <a:prstGeom prst="rect">
            <a:avLst/>
          </a:prstGeom>
          <a:noFill/>
          <a:ln w="9525">
            <a:noFill/>
            <a:miter lim="800000"/>
            <a:headEnd/>
            <a:tailEnd/>
          </a:ln>
        </p:spPr>
      </p:pic>
      <p:pic>
        <p:nvPicPr>
          <p:cNvPr id="6" name="Picture 5" descr="The risk of communicable diseases increases when there is limited access to food, water, and sanitation."/>
          <p:cNvPicPr/>
          <p:nvPr/>
        </p:nvPicPr>
        <p:blipFill>
          <a:blip r:embed="rId4"/>
          <a:srcRect/>
          <a:stretch>
            <a:fillRect/>
          </a:stretch>
        </p:blipFill>
        <p:spPr bwMode="auto">
          <a:xfrm>
            <a:off x="7837717" y="1463044"/>
            <a:ext cx="4215741" cy="4524499"/>
          </a:xfrm>
          <a:prstGeom prst="rect">
            <a:avLst/>
          </a:prstGeom>
          <a:noFill/>
          <a:ln w="9525">
            <a:noFill/>
            <a:miter lim="800000"/>
            <a:headEnd/>
            <a:tailEnd/>
          </a:ln>
        </p:spPr>
      </p:pic>
    </p:spTree>
    <p:extLst>
      <p:ext uri="{BB962C8B-B14F-4D97-AF65-F5344CB8AC3E}">
        <p14:creationId xmlns="" xmlns:p14="http://schemas.microsoft.com/office/powerpoint/2010/main" val="3181200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55" y="488604"/>
            <a:ext cx="11571420" cy="6184049"/>
          </a:xfrm>
        </p:spPr>
        <p:txBody>
          <a:bodyPr>
            <a:noAutofit/>
          </a:bodyPr>
          <a:lstStyle/>
          <a:p>
            <a:r>
              <a:rPr lang="en-US" sz="4400" b="1" dirty="0"/>
              <a:t>Dengue fever and dengue </a:t>
            </a:r>
            <a:r>
              <a:rPr lang="en-US" sz="4400" b="1" dirty="0" err="1"/>
              <a:t>haemorrhagic</a:t>
            </a:r>
            <a:r>
              <a:rPr lang="en-US" sz="4400" b="1" dirty="0"/>
              <a:t> fever epidemiological changes</a:t>
            </a:r>
            <a:r>
              <a:rPr lang="en-US" sz="4400" dirty="0"/>
              <a:t/>
            </a:r>
            <a:br>
              <a:rPr lang="en-US" sz="4400" dirty="0"/>
            </a:br>
            <a:endParaRPr lang="en-US" sz="4400" b="1" dirty="0"/>
          </a:p>
        </p:txBody>
      </p:sp>
    </p:spTree>
    <p:extLst>
      <p:ext uri="{BB962C8B-B14F-4D97-AF65-F5344CB8AC3E}">
        <p14:creationId xmlns="" xmlns:p14="http://schemas.microsoft.com/office/powerpoint/2010/main" val="3188974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40909" y="613960"/>
            <a:ext cx="9251091" cy="1048591"/>
          </a:xfrm>
        </p:spPr>
        <p:txBody>
          <a:bodyPr>
            <a:noAutofit/>
          </a:bodyPr>
          <a:lstStyle/>
          <a:p>
            <a:pPr algn="l"/>
            <a:r>
              <a:rPr lang="en-US" sz="4800" b="1" dirty="0" smtClean="0">
                <a:latin typeface="Times New Roman" panose="02020603050405020304" pitchFamily="18" charset="0"/>
                <a:cs typeface="Times New Roman" panose="02020603050405020304" pitchFamily="18" charset="0"/>
              </a:rPr>
              <a:t>Changing Epidemiology</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5211" y="1738185"/>
            <a:ext cx="10215156" cy="4497859"/>
          </a:xfrm>
        </p:spPr>
        <p:txBody>
          <a:bodyPr>
            <a:normAutofit/>
          </a:bodyPr>
          <a:lstStyle/>
          <a:p>
            <a:pPr algn="just">
              <a:buNone/>
            </a:pPr>
            <a:endParaRPr lang="en-US" sz="2400" b="1" dirty="0" smtClean="0">
              <a:solidFill>
                <a:srgbClr val="0070C0"/>
              </a:solidFill>
              <a:latin typeface="Times New Roman" panose="02020603050405020304" pitchFamily="18" charset="0"/>
              <a:cs typeface="Times New Roman" panose="02020603050405020304" pitchFamily="18" charset="0"/>
            </a:endParaRPr>
          </a:p>
          <a:p>
            <a:pPr>
              <a:buNone/>
            </a:pPr>
            <a:r>
              <a:rPr lang="en-US" b="1" dirty="0" smtClean="0">
                <a:solidFill>
                  <a:srgbClr val="002060"/>
                </a:solidFill>
                <a:latin typeface="Times New Roman" panose="02020603050405020304" pitchFamily="18" charset="0"/>
                <a:cs typeface="Times New Roman" panose="02020603050405020304" pitchFamily="18" charset="0"/>
              </a:rPr>
              <a:t>   The epidemiology of DF/DHF is complex and remains poorly understood. It involves </a:t>
            </a:r>
          </a:p>
          <a:p>
            <a:pPr>
              <a:buNone/>
            </a:pP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host, viral and vector </a:t>
            </a:r>
            <a:r>
              <a:rPr lang="en-US" b="1" dirty="0" smtClean="0">
                <a:solidFill>
                  <a:srgbClr val="002060"/>
                </a:solidFill>
                <a:latin typeface="Times New Roman" panose="02020603050405020304" pitchFamily="18" charset="0"/>
                <a:cs typeface="Times New Roman" panose="02020603050405020304" pitchFamily="18" charset="0"/>
              </a:rPr>
              <a:t>status </a:t>
            </a:r>
          </a:p>
          <a:p>
            <a:pPr>
              <a:buNone/>
            </a:pPr>
            <a:r>
              <a:rPr lang="en-US" b="1" dirty="0" smtClean="0">
                <a:solidFill>
                  <a:srgbClr val="002060"/>
                </a:solidFill>
                <a:latin typeface="Times New Roman" panose="02020603050405020304" pitchFamily="18" charset="0"/>
                <a:cs typeface="Times New Roman" panose="02020603050405020304" pitchFamily="18" charset="0"/>
              </a:rPr>
              <a:t>    that are further influenced by </a:t>
            </a:r>
          </a:p>
          <a:p>
            <a:pPr algn="just">
              <a:buNone/>
            </a:pPr>
            <a:r>
              <a:rPr lang="en-US" sz="3200" b="1" i="1" dirty="0" smtClean="0">
                <a:solidFill>
                  <a:srgbClr val="00B050"/>
                </a:solidFill>
                <a:latin typeface="Times New Roman" panose="02020603050405020304" pitchFamily="18" charset="0"/>
                <a:cs typeface="Times New Roman" panose="02020603050405020304" pitchFamily="18" charset="0"/>
              </a:rPr>
              <a:t>    demographic, economic, behavioral and </a:t>
            </a:r>
          </a:p>
          <a:p>
            <a:pPr algn="just">
              <a:buNone/>
            </a:pPr>
            <a:r>
              <a:rPr lang="en-US" b="1" i="1" dirty="0" smtClean="0">
                <a:solidFill>
                  <a:srgbClr val="00B050"/>
                </a:solidFill>
                <a:latin typeface="Times New Roman" panose="02020603050405020304" pitchFamily="18" charset="0"/>
                <a:cs typeface="Times New Roman" panose="02020603050405020304" pitchFamily="18" charset="0"/>
              </a:rPr>
              <a:t>    </a:t>
            </a:r>
            <a:r>
              <a:rPr lang="en-US" sz="3200" b="1" i="1" dirty="0" smtClean="0">
                <a:solidFill>
                  <a:srgbClr val="00B050"/>
                </a:solidFill>
                <a:latin typeface="Times New Roman" panose="02020603050405020304" pitchFamily="18" charset="0"/>
                <a:cs typeface="Times New Roman" panose="02020603050405020304" pitchFamily="18" charset="0"/>
              </a:rPr>
              <a:t>varied societal factors.</a:t>
            </a:r>
            <a:endParaRPr lang="en-US" sz="3200" b="1" i="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351175" y="6684579"/>
            <a:ext cx="84082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131730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3195">
            <a:off x="6586796" y="445338"/>
            <a:ext cx="3966957" cy="779422"/>
          </a:xfrm>
        </p:spPr>
        <p:txBody>
          <a:bodyPr>
            <a:noAutofit/>
          </a:bodyPr>
          <a:lstStyle/>
          <a:p>
            <a:r>
              <a:rPr lang="en-US" b="1" dirty="0"/>
              <a:t>New guideline 2018</a:t>
            </a:r>
          </a:p>
        </p:txBody>
      </p:sp>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97756" y="501554"/>
            <a:ext cx="4864189" cy="5794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929394" y="2186219"/>
            <a:ext cx="4173248" cy="4153988"/>
          </a:xfrm>
          <a:prstGeom prst="rect">
            <a:avLst/>
          </a:prstGeom>
        </p:spPr>
      </p:pic>
      <p:sp>
        <p:nvSpPr>
          <p:cNvPr id="3" name="TextBox 2"/>
          <p:cNvSpPr txBox="1"/>
          <p:nvPr/>
        </p:nvSpPr>
        <p:spPr>
          <a:xfrm rot="413260">
            <a:off x="8391885" y="1652411"/>
            <a:ext cx="3396343" cy="461665"/>
          </a:xfrm>
          <a:prstGeom prst="rect">
            <a:avLst/>
          </a:prstGeom>
          <a:noFill/>
        </p:spPr>
        <p:txBody>
          <a:bodyPr wrap="square" rtlCol="0">
            <a:spAutoFit/>
          </a:bodyPr>
          <a:lstStyle/>
          <a:p>
            <a:r>
              <a:rPr lang="en-US" sz="2400" b="1" i="1" dirty="0" smtClean="0">
                <a:solidFill>
                  <a:srgbClr val="002060"/>
                </a:solidFill>
              </a:rPr>
              <a:t>Pocket guideline 2019</a:t>
            </a:r>
            <a:endParaRPr lang="en-US" sz="2400" b="1" i="1" dirty="0">
              <a:solidFill>
                <a:srgbClr val="002060"/>
              </a:solidFill>
            </a:endParaRPr>
          </a:p>
        </p:txBody>
      </p:sp>
      <p:sp>
        <p:nvSpPr>
          <p:cNvPr id="6" name="Left Arrow 5"/>
          <p:cNvSpPr/>
          <p:nvPr/>
        </p:nvSpPr>
        <p:spPr>
          <a:xfrm rot="19865214">
            <a:off x="5924761" y="1197739"/>
            <a:ext cx="68059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a:off x="9078690" y="2155378"/>
            <a:ext cx="457201" cy="548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737201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1.Changes in human host </a:t>
            </a:r>
            <a:br>
              <a:rPr lang="en-US" b="1" dirty="0" smtClean="0">
                <a:solidFill>
                  <a:srgbClr val="FF0000"/>
                </a:solidFill>
              </a:rPr>
            </a:br>
            <a:endParaRPr lang="en-US" dirty="0"/>
          </a:p>
        </p:txBody>
      </p:sp>
      <p:sp>
        <p:nvSpPr>
          <p:cNvPr id="3" name="Content Placeholder 2"/>
          <p:cNvSpPr>
            <a:spLocks noGrp="1"/>
          </p:cNvSpPr>
          <p:nvPr>
            <p:ph idx="1"/>
          </p:nvPr>
        </p:nvSpPr>
        <p:spPr>
          <a:xfrm>
            <a:off x="321281" y="1417638"/>
            <a:ext cx="11640065" cy="5238535"/>
          </a:xfrm>
        </p:spPr>
        <p:txBody>
          <a:bodyPr>
            <a:normAutofit fontScale="92500" lnSpcReduction="10000"/>
          </a:bodyPr>
          <a:lstStyle/>
          <a:p>
            <a:pPr marL="0" indent="0">
              <a:buNone/>
            </a:pPr>
            <a:r>
              <a:rPr lang="en-US" sz="3500" b="1" i="1" dirty="0" smtClean="0"/>
              <a:t>A. Shift in affected-age group: </a:t>
            </a:r>
          </a:p>
          <a:p>
            <a:pPr marL="0" indent="0"/>
            <a:r>
              <a:rPr lang="en-US" sz="3500" dirty="0" smtClean="0"/>
              <a:t> In South-East Asian countries, Dengue was the disease of children.  DHF/DSS in these areas occurs mostly in children aged 2-15 years. </a:t>
            </a:r>
          </a:p>
          <a:p>
            <a:pPr>
              <a:buNone/>
            </a:pPr>
            <a:endParaRPr lang="en-US" sz="3500" dirty="0" smtClean="0"/>
          </a:p>
          <a:p>
            <a:r>
              <a:rPr lang="en-US" sz="3500" dirty="0" smtClean="0"/>
              <a:t>However, there is an evidence of increase of dengue incidence in </a:t>
            </a:r>
            <a:r>
              <a:rPr lang="en-US" sz="3500" dirty="0" smtClean="0">
                <a:solidFill>
                  <a:srgbClr val="00B050"/>
                </a:solidFill>
              </a:rPr>
              <a:t>older age groups</a:t>
            </a:r>
            <a:r>
              <a:rPr lang="en-US" sz="3500" dirty="0" smtClean="0"/>
              <a:t>, and this age shift has been reported in </a:t>
            </a:r>
            <a:r>
              <a:rPr lang="en-US" sz="3500" dirty="0" smtClean="0">
                <a:solidFill>
                  <a:srgbClr val="FF0000"/>
                </a:solidFill>
              </a:rPr>
              <a:t>Singapore, Indonesia, Bangladesh and Thailand</a:t>
            </a:r>
          </a:p>
          <a:p>
            <a:pPr>
              <a:buNone/>
            </a:pPr>
            <a:endParaRPr lang="en-US" dirty="0" smtClean="0">
              <a:solidFill>
                <a:srgbClr val="FF0000"/>
              </a:solidFill>
            </a:endParaRPr>
          </a:p>
          <a:p>
            <a:pPr marL="0" indent="0">
              <a:buNone/>
            </a:pPr>
            <a:endParaRPr lang="en-US" sz="1800" b="1" i="1" dirty="0" smtClean="0"/>
          </a:p>
          <a:p>
            <a:pPr marL="0" indent="0">
              <a:buNone/>
            </a:pPr>
            <a:r>
              <a:rPr lang="en-US" sz="2200" i="1" dirty="0" smtClean="0"/>
              <a:t>Bhatia R, Dash AP, </a:t>
            </a:r>
            <a:r>
              <a:rPr lang="en-US" sz="2200" i="1" dirty="0" err="1" smtClean="0"/>
              <a:t>Sunyoto</a:t>
            </a:r>
            <a:r>
              <a:rPr lang="en-US" sz="2200" i="1" dirty="0" smtClean="0"/>
              <a:t> T. Changing epidemiology of dengue in South-East Asia. </a:t>
            </a:r>
            <a:r>
              <a:rPr lang="en-US" sz="2200" b="1" i="1" dirty="0" smtClean="0"/>
              <a:t>WHO South-East Asia J Public Health </a:t>
            </a:r>
            <a:r>
              <a:rPr lang="en-US" sz="2200" i="1" dirty="0" smtClean="0"/>
              <a:t>2013;2:23-7</a:t>
            </a:r>
            <a:endParaRPr lang="en-US" sz="2200" i="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62" y="522514"/>
            <a:ext cx="11821297" cy="5799909"/>
          </a:xfrm>
        </p:spPr>
        <p:txBody>
          <a:bodyPr>
            <a:normAutofit fontScale="92500"/>
          </a:bodyPr>
          <a:lstStyle/>
          <a:p>
            <a:pPr marL="0" indent="0">
              <a:buNone/>
            </a:pPr>
            <a:r>
              <a:rPr lang="en-US" sz="4300" b="1" i="1" dirty="0"/>
              <a:t> </a:t>
            </a:r>
            <a:r>
              <a:rPr lang="en-US" sz="3500" b="1" i="1" dirty="0"/>
              <a:t>B. Sex </a:t>
            </a:r>
            <a:r>
              <a:rPr lang="en-US" sz="3500" b="1" i="1" dirty="0" smtClean="0"/>
              <a:t>differences:</a:t>
            </a:r>
          </a:p>
          <a:p>
            <a:pPr marL="0" indent="0">
              <a:buNone/>
            </a:pPr>
            <a:endParaRPr lang="en-US" sz="3500" b="1" i="1" dirty="0" smtClean="0"/>
          </a:p>
          <a:p>
            <a:pPr marL="0" indent="0">
              <a:buNone/>
            </a:pPr>
            <a:r>
              <a:rPr lang="en-US" sz="3500" dirty="0" smtClean="0"/>
              <a:t>South-East </a:t>
            </a:r>
            <a:r>
              <a:rPr lang="en-US" sz="3500" dirty="0"/>
              <a:t>Asia </a:t>
            </a:r>
            <a:r>
              <a:rPr lang="en-US" sz="3500" dirty="0" smtClean="0"/>
              <a:t>region </a:t>
            </a:r>
            <a:r>
              <a:rPr lang="en-US" sz="3500" dirty="0"/>
              <a:t>suggest higher ratio of </a:t>
            </a:r>
            <a:r>
              <a:rPr lang="en-US" sz="3500" dirty="0">
                <a:solidFill>
                  <a:srgbClr val="00B050"/>
                </a:solidFill>
              </a:rPr>
              <a:t>males </a:t>
            </a:r>
            <a:r>
              <a:rPr lang="en-US" sz="3500" dirty="0"/>
              <a:t>than females in DF/DHF hospitalized cases </a:t>
            </a:r>
            <a:r>
              <a:rPr lang="en-US" sz="3500" dirty="0">
                <a:solidFill>
                  <a:srgbClr val="FF0000"/>
                </a:solidFill>
              </a:rPr>
              <a:t>(India, Bangladesh, Singapore and </a:t>
            </a:r>
            <a:r>
              <a:rPr lang="en-US" sz="3500" dirty="0" smtClean="0">
                <a:solidFill>
                  <a:srgbClr val="FF0000"/>
                </a:solidFill>
              </a:rPr>
              <a:t>Malaysia).</a:t>
            </a:r>
          </a:p>
          <a:p>
            <a:pPr marL="0" indent="0">
              <a:buNone/>
            </a:pPr>
            <a:endParaRPr lang="en-US" sz="3500" dirty="0" smtClean="0"/>
          </a:p>
          <a:p>
            <a:pPr marL="0" indent="0">
              <a:buNone/>
            </a:pPr>
            <a:r>
              <a:rPr lang="en-US" sz="3500" dirty="0" smtClean="0"/>
              <a:t>A </a:t>
            </a:r>
            <a:r>
              <a:rPr lang="en-US" sz="3500" dirty="0"/>
              <a:t>higher rate of </a:t>
            </a:r>
            <a:r>
              <a:rPr lang="en-US" sz="3500" dirty="0">
                <a:solidFill>
                  <a:srgbClr val="FF0000"/>
                </a:solidFill>
              </a:rPr>
              <a:t>mortalities among </a:t>
            </a:r>
            <a:r>
              <a:rPr lang="en-US" sz="3500" dirty="0">
                <a:solidFill>
                  <a:srgbClr val="00B050"/>
                </a:solidFill>
              </a:rPr>
              <a:t>females </a:t>
            </a:r>
            <a:r>
              <a:rPr lang="en-US" sz="3500" dirty="0">
                <a:solidFill>
                  <a:srgbClr val="FF0000"/>
                </a:solidFill>
              </a:rPr>
              <a:t>than males</a:t>
            </a:r>
            <a:r>
              <a:rPr lang="en-US" sz="3500" dirty="0"/>
              <a:t>, suggesting different pathogenesis processes or immune response. </a:t>
            </a:r>
            <a:endParaRPr lang="en-US" sz="3500" b="1" i="1" dirty="0"/>
          </a:p>
          <a:p>
            <a:pPr marL="0" indent="0">
              <a:buNone/>
            </a:pPr>
            <a:r>
              <a:rPr lang="en-US" dirty="0"/>
              <a:t/>
            </a:r>
            <a:br>
              <a:rPr lang="en-US" dirty="0"/>
            </a:br>
            <a:endParaRPr lang="en-US" dirty="0"/>
          </a:p>
        </p:txBody>
      </p:sp>
    </p:spTree>
    <p:extLst>
      <p:ext uri="{BB962C8B-B14F-4D97-AF65-F5344CB8AC3E}">
        <p14:creationId xmlns="" xmlns:p14="http://schemas.microsoft.com/office/powerpoint/2010/main" val="1334834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t>C. Rural expansion:</a:t>
            </a:r>
          </a:p>
          <a:p>
            <a:pPr>
              <a:buNone/>
            </a:pPr>
            <a:r>
              <a:rPr lang="en-US" b="1" i="1" dirty="0" smtClean="0"/>
              <a:t>It is no more a disease of Urban only.</a:t>
            </a:r>
            <a:endParaRPr lang="en-US" b="1" dirty="0"/>
          </a:p>
        </p:txBody>
      </p:sp>
      <p:pic>
        <p:nvPicPr>
          <p:cNvPr id="4"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86832" y="1433384"/>
            <a:ext cx="4382532" cy="5272216"/>
          </a:xfrm>
          <a:prstGeom prst="rect">
            <a:avLst/>
          </a:prstGeom>
        </p:spPr>
      </p:pic>
    </p:spTree>
    <p:extLst>
      <p:ext uri="{BB962C8B-B14F-4D97-AF65-F5344CB8AC3E}">
        <p14:creationId xmlns="" xmlns:p14="http://schemas.microsoft.com/office/powerpoint/2010/main" val="761629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926"/>
            <a:ext cx="10972800" cy="45719"/>
          </a:xfrm>
        </p:spPr>
        <p:txBody>
          <a:bodyPr>
            <a:normAutofit fontScale="90000"/>
          </a:bodyPr>
          <a:lstStyle/>
          <a:p>
            <a:r>
              <a:rPr lang="en-US" b="1" dirty="0" smtClean="0">
                <a:solidFill>
                  <a:srgbClr val="FF0000"/>
                </a:solidFill>
              </a:rPr>
              <a:t>2.Changes </a:t>
            </a:r>
            <a:r>
              <a:rPr lang="en-US" b="1" dirty="0">
                <a:solidFill>
                  <a:srgbClr val="FF0000"/>
                </a:solidFill>
              </a:rPr>
              <a:t>in the dengue virus</a:t>
            </a:r>
            <a:br>
              <a:rPr lang="en-US" b="1" dirty="0">
                <a:solidFill>
                  <a:srgbClr val="FF0000"/>
                </a:solidFill>
              </a:rPr>
            </a:br>
            <a:r>
              <a:rPr lang="en-US" b="1" dirty="0"/>
              <a:t/>
            </a:r>
            <a:br>
              <a:rPr lang="en-US" b="1" dirty="0"/>
            </a:br>
            <a:endParaRPr lang="en-US" dirty="0"/>
          </a:p>
        </p:txBody>
      </p:sp>
      <p:sp>
        <p:nvSpPr>
          <p:cNvPr id="3" name="Content Placeholder 2"/>
          <p:cNvSpPr>
            <a:spLocks noGrp="1"/>
          </p:cNvSpPr>
          <p:nvPr>
            <p:ph idx="1"/>
          </p:nvPr>
        </p:nvSpPr>
        <p:spPr>
          <a:xfrm>
            <a:off x="271854" y="1600203"/>
            <a:ext cx="11821297" cy="4866500"/>
          </a:xfrm>
        </p:spPr>
        <p:txBody>
          <a:bodyPr>
            <a:normAutofit fontScale="92500" lnSpcReduction="10000"/>
          </a:bodyPr>
          <a:lstStyle/>
          <a:p>
            <a:pPr>
              <a:buNone/>
            </a:pPr>
            <a:r>
              <a:rPr lang="en-US" b="1" i="1" dirty="0" smtClean="0"/>
              <a:t>A. Virulence </a:t>
            </a:r>
            <a:r>
              <a:rPr lang="en-US" b="1" i="1" dirty="0"/>
              <a:t>affecting severity of the </a:t>
            </a:r>
            <a:r>
              <a:rPr lang="en-US" b="1" i="1" dirty="0" smtClean="0"/>
              <a:t>disease :</a:t>
            </a:r>
          </a:p>
          <a:p>
            <a:pPr>
              <a:buNone/>
            </a:pPr>
            <a:r>
              <a:rPr lang="en-US" dirty="0"/>
              <a:t>Sequential infections or secondary infections are important to determine the severity of the disease. </a:t>
            </a:r>
            <a:endParaRPr lang="en-US" dirty="0" smtClean="0"/>
          </a:p>
          <a:p>
            <a:pPr>
              <a:buNone/>
            </a:pPr>
            <a:r>
              <a:rPr lang="en-US" dirty="0" smtClean="0"/>
              <a:t> In Thailand following </a:t>
            </a:r>
            <a:r>
              <a:rPr lang="en-US" dirty="0"/>
              <a:t>quantum of DHF risk with different sequences of dengue viruses with </a:t>
            </a:r>
            <a:endParaRPr lang="en-US" dirty="0" smtClean="0"/>
          </a:p>
          <a:p>
            <a:pPr>
              <a:buNone/>
            </a:pPr>
            <a:r>
              <a:rPr lang="en-US" dirty="0" smtClean="0">
                <a:solidFill>
                  <a:srgbClr val="FF0000"/>
                </a:solidFill>
              </a:rPr>
              <a:t>DENV-1/DENV-2</a:t>
            </a:r>
            <a:r>
              <a:rPr lang="en-US" dirty="0">
                <a:solidFill>
                  <a:srgbClr val="FF0000"/>
                </a:solidFill>
              </a:rPr>
              <a:t>: 500-fold, </a:t>
            </a:r>
            <a:endParaRPr lang="en-US" dirty="0" smtClean="0">
              <a:solidFill>
                <a:srgbClr val="FF0000"/>
              </a:solidFill>
            </a:endParaRPr>
          </a:p>
          <a:p>
            <a:pPr>
              <a:buNone/>
            </a:pPr>
            <a:r>
              <a:rPr lang="en-US" dirty="0" smtClean="0">
                <a:solidFill>
                  <a:srgbClr val="FF0000"/>
                </a:solidFill>
              </a:rPr>
              <a:t>DENV-3/DENV-2</a:t>
            </a:r>
            <a:r>
              <a:rPr lang="en-US" dirty="0">
                <a:solidFill>
                  <a:srgbClr val="FF0000"/>
                </a:solidFill>
              </a:rPr>
              <a:t>: 150-fold </a:t>
            </a:r>
          </a:p>
          <a:p>
            <a:pPr>
              <a:buNone/>
            </a:pPr>
            <a:r>
              <a:rPr lang="en-US" dirty="0" smtClean="0">
                <a:solidFill>
                  <a:srgbClr val="FF0000"/>
                </a:solidFill>
              </a:rPr>
              <a:t>DENV-4/DENV-2 </a:t>
            </a:r>
            <a:r>
              <a:rPr lang="en-US" dirty="0">
                <a:solidFill>
                  <a:srgbClr val="FF0000"/>
                </a:solidFill>
              </a:rPr>
              <a:t>50-fold </a:t>
            </a:r>
            <a:r>
              <a:rPr lang="en-US" dirty="0" smtClean="0">
                <a:solidFill>
                  <a:srgbClr val="FF0000"/>
                </a:solidFill>
              </a:rPr>
              <a:t>risk.</a:t>
            </a:r>
          </a:p>
          <a:p>
            <a:pPr>
              <a:buNone/>
            </a:pPr>
            <a:r>
              <a:rPr lang="en-US" dirty="0" smtClean="0"/>
              <a:t>The </a:t>
            </a:r>
            <a:r>
              <a:rPr lang="en-US" dirty="0"/>
              <a:t>infection enhancement contributes to the </a:t>
            </a:r>
            <a:r>
              <a:rPr lang="en-US" dirty="0" smtClean="0"/>
              <a:t>pattern of variable outbreak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Virulence </a:t>
            </a:r>
            <a:r>
              <a:rPr lang="en-US" dirty="0"/>
              <a:t>of the circulating virus is hypothesized to play a role in disease severity, and </a:t>
            </a:r>
            <a:r>
              <a:rPr lang="en-US" dirty="0">
                <a:solidFill>
                  <a:srgbClr val="FF0000"/>
                </a:solidFill>
              </a:rPr>
              <a:t>small genotypic changes in dengue viruses could lead to DHF emergence,</a:t>
            </a:r>
            <a:r>
              <a:rPr lang="en-US" dirty="0"/>
              <a:t> as reported from a </a:t>
            </a:r>
            <a:endParaRPr lang="en-US" dirty="0" smtClean="0"/>
          </a:p>
          <a:p>
            <a:pPr>
              <a:buNone/>
            </a:pPr>
            <a:r>
              <a:rPr lang="en-US" dirty="0"/>
              <a:t> </a:t>
            </a:r>
            <a:r>
              <a:rPr lang="en-US" dirty="0" smtClean="0"/>
              <a:t>   Sri </a:t>
            </a:r>
            <a:r>
              <a:rPr lang="en-US" dirty="0"/>
              <a:t>Lankan study.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02" y="832022"/>
            <a:ext cx="11796583" cy="5294147"/>
          </a:xfrm>
        </p:spPr>
        <p:txBody>
          <a:bodyPr>
            <a:normAutofit fontScale="85000" lnSpcReduction="10000"/>
          </a:bodyPr>
          <a:lstStyle/>
          <a:p>
            <a:pPr>
              <a:buNone/>
            </a:pPr>
            <a:r>
              <a:rPr lang="en-US" b="1" i="1" dirty="0" smtClean="0"/>
              <a:t>B. Genotype </a:t>
            </a:r>
            <a:r>
              <a:rPr lang="en-US" b="1" i="1" dirty="0"/>
              <a:t>affecting time interval between sequential </a:t>
            </a:r>
            <a:r>
              <a:rPr lang="en-US" b="1" i="1" dirty="0" smtClean="0"/>
              <a:t>infections : </a:t>
            </a:r>
          </a:p>
          <a:p>
            <a:pPr>
              <a:buNone/>
            </a:pPr>
            <a:endParaRPr lang="en-US" dirty="0" smtClean="0">
              <a:solidFill>
                <a:srgbClr val="FF0000"/>
              </a:solidFill>
            </a:endParaRPr>
          </a:p>
          <a:p>
            <a:pPr>
              <a:buNone/>
            </a:pPr>
            <a:endParaRPr lang="en-US" dirty="0" smtClean="0">
              <a:solidFill>
                <a:srgbClr val="FF0000"/>
              </a:solidFill>
            </a:endParaRPr>
          </a:p>
          <a:p>
            <a:pPr>
              <a:buNone/>
            </a:pPr>
            <a:r>
              <a:rPr lang="en-US" dirty="0" smtClean="0">
                <a:solidFill>
                  <a:srgbClr val="00B050"/>
                </a:solidFill>
              </a:rPr>
              <a:t>There </a:t>
            </a:r>
            <a:r>
              <a:rPr lang="en-US" dirty="0">
                <a:solidFill>
                  <a:srgbClr val="00B050"/>
                </a:solidFill>
              </a:rPr>
              <a:t>seems to be no time limit to sensitization after a primary infection</a:t>
            </a:r>
            <a:r>
              <a:rPr lang="en-US" dirty="0" smtClean="0">
                <a:solidFill>
                  <a:srgbClr val="00B050"/>
                </a:solidFill>
              </a:rPr>
              <a:t>. </a:t>
            </a:r>
          </a:p>
          <a:p>
            <a:pPr>
              <a:buNone/>
            </a:pPr>
            <a:endParaRPr lang="en-US" dirty="0" smtClean="0">
              <a:solidFill>
                <a:srgbClr val="00B050"/>
              </a:solidFill>
            </a:endParaRPr>
          </a:p>
          <a:p>
            <a:pPr>
              <a:buNone/>
            </a:pPr>
            <a:r>
              <a:rPr lang="en-US" dirty="0" smtClean="0">
                <a:solidFill>
                  <a:srgbClr val="00B050"/>
                </a:solidFill>
              </a:rPr>
              <a:t>Long-interval secondary infection resulted in decreased neutralizing</a:t>
            </a:r>
          </a:p>
          <a:p>
            <a:pPr>
              <a:buNone/>
            </a:pPr>
            <a:r>
              <a:rPr lang="en-US" dirty="0" smtClean="0">
                <a:solidFill>
                  <a:srgbClr val="00B050"/>
                </a:solidFill>
              </a:rPr>
              <a:t>antibody from the primary infection, thus accounting for DHF/DSS in adults. </a:t>
            </a:r>
          </a:p>
          <a:p>
            <a:pPr>
              <a:buNone/>
            </a:pPr>
            <a:endParaRPr lang="en-US" dirty="0" smtClean="0">
              <a:solidFill>
                <a:srgbClr val="FF0000"/>
              </a:solidFill>
            </a:endParaRPr>
          </a:p>
          <a:p>
            <a:pPr>
              <a:buNone/>
            </a:pPr>
            <a:r>
              <a:rPr lang="en-US" dirty="0" smtClean="0"/>
              <a:t> </a:t>
            </a:r>
            <a:endParaRPr lang="en-US" dirty="0" smtClean="0">
              <a:solidFill>
                <a:srgbClr val="FF0000"/>
              </a:solidFill>
            </a:endParaRPr>
          </a:p>
          <a:p>
            <a:pPr>
              <a:buNone/>
            </a:pPr>
            <a:endParaRPr lang="en-US" dirty="0" smtClean="0">
              <a:solidFill>
                <a:srgbClr val="FF0000"/>
              </a:solidFill>
            </a:endParaRPr>
          </a:p>
          <a:p>
            <a:pPr>
              <a:buNone/>
            </a:pPr>
            <a:r>
              <a:rPr lang="en-US" dirty="0" smtClean="0">
                <a:solidFill>
                  <a:srgbClr val="FF0000"/>
                </a:solidFill>
              </a:rPr>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1752600" y="136525"/>
            <a:ext cx="8686800" cy="609600"/>
          </a:xfrm>
        </p:spPr>
        <p:txBody>
          <a:bodyPr>
            <a:normAutofit fontScale="90000"/>
          </a:bodyPr>
          <a:lstStyle/>
          <a:p>
            <a:pPr>
              <a:defRPr/>
            </a:pPr>
            <a:r>
              <a:rPr lang="en-US" altLang="en-US" sz="2800" b="1" dirty="0">
                <a:solidFill>
                  <a:schemeClr val="tx1">
                    <a:lumMod val="75000"/>
                    <a:lumOff val="25000"/>
                  </a:schemeClr>
                </a:solidFill>
              </a:rPr>
              <a:t>Reported Dengue Cases and Deaths, Bangladesh: 2000 – 2018</a:t>
            </a:r>
            <a:endParaRPr lang="en-US" altLang="en-US" sz="2400" dirty="0">
              <a:solidFill>
                <a:schemeClr val="tx1">
                  <a:lumMod val="75000"/>
                  <a:lumOff val="25000"/>
                </a:schemeClr>
              </a:solidFill>
            </a:endParaRPr>
          </a:p>
        </p:txBody>
      </p:sp>
      <p:graphicFrame>
        <p:nvGraphicFramePr>
          <p:cNvPr id="21507" name="Chart 6"/>
          <p:cNvGraphicFramePr>
            <a:graphicFrameLocks/>
          </p:cNvGraphicFramePr>
          <p:nvPr>
            <p:extLst/>
          </p:nvPr>
        </p:nvGraphicFramePr>
        <p:xfrm>
          <a:off x="1625600" y="1371600"/>
          <a:ext cx="9448800" cy="4495800"/>
        </p:xfrm>
        <a:graphic>
          <a:graphicData uri="http://schemas.openxmlformats.org/presentationml/2006/ole">
            <p:oleObj spid="_x0000_s1071" name="Chart" r:id="rId3" imgW="8528158" imgH="5937365" progId="">
              <p:embed/>
            </p:oleObj>
          </a:graphicData>
        </a:graphic>
      </p:graphicFrame>
    </p:spTree>
    <p:extLst>
      <p:ext uri="{BB962C8B-B14F-4D97-AF65-F5344CB8AC3E}">
        <p14:creationId xmlns="" xmlns:p14="http://schemas.microsoft.com/office/powerpoint/2010/main" val="146267719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72705" y="1088578"/>
            <a:ext cx="4766891" cy="394062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7" name="Rectangle 6"/>
          <p:cNvSpPr/>
          <p:nvPr/>
        </p:nvSpPr>
        <p:spPr>
          <a:xfrm>
            <a:off x="496389" y="5029209"/>
            <a:ext cx="11086011" cy="113877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Largest dengue outbreak of the decade with high fatality may be due to reemergence of DEN-3 serotype in Dhaka, Bangladesh, necessitating immediate public health attention</a:t>
            </a:r>
          </a:p>
          <a:p>
            <a:r>
              <a:rPr lang="en-US" sz="1600" i="1" dirty="0">
                <a:latin typeface="Times New Roman" panose="02020603050405020304" pitchFamily="18" charset="0"/>
                <a:cs typeface="Times New Roman" panose="02020603050405020304" pitchFamily="18" charset="0"/>
              </a:rPr>
              <a:t>T </a:t>
            </a:r>
            <a:r>
              <a:rPr lang="en-US" sz="1600" i="1" dirty="0" err="1">
                <a:latin typeface="Times New Roman" panose="02020603050405020304" pitchFamily="18" charset="0"/>
                <a:cs typeface="Times New Roman" panose="02020603050405020304" pitchFamily="18" charset="0"/>
              </a:rPr>
              <a:t>shirin</a:t>
            </a:r>
            <a:r>
              <a:rPr lang="en-US" sz="1600" i="1" dirty="0">
                <a:latin typeface="Times New Roman" panose="02020603050405020304" pitchFamily="18" charset="0"/>
                <a:cs typeface="Times New Roman" panose="02020603050405020304" pitchFamily="18" charset="0"/>
              </a:rPr>
              <a:t> et al , © 2019 The Author(s). Published by Elsevier Ltd, NMNI, 29, 100511</a:t>
            </a:r>
          </a:p>
          <a:p>
            <a:r>
              <a:rPr lang="en-US" sz="1600" dirty="0">
                <a:latin typeface="Times New Roman" panose="02020603050405020304" pitchFamily="18" charset="0"/>
                <a:cs typeface="Times New Roman" panose="02020603050405020304" pitchFamily="18" charset="0"/>
              </a:rPr>
              <a:t>This is an open access article under the CC BY-NC-ND license (</a:t>
            </a:r>
            <a:r>
              <a:rPr lang="en-US" sz="1600" dirty="0">
                <a:solidFill>
                  <a:srgbClr val="00B050"/>
                </a:solidFill>
                <a:latin typeface="Times New Roman" panose="02020603050405020304" pitchFamily="18" charset="0"/>
                <a:cs typeface="Times New Roman" panose="02020603050405020304" pitchFamily="18" charset="0"/>
              </a:rPr>
              <a:t>http://creativecommons.org/licenses/by-nc-nd/4.0/).</a:t>
            </a:r>
          </a:p>
        </p:txBody>
      </p:sp>
      <p:sp>
        <p:nvSpPr>
          <p:cNvPr id="5" name="TextBox 4"/>
          <p:cNvSpPr txBox="1"/>
          <p:nvPr/>
        </p:nvSpPr>
        <p:spPr>
          <a:xfrm>
            <a:off x="11351175" y="6684579"/>
            <a:ext cx="84082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3074041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3.Changes </a:t>
            </a:r>
            <a:r>
              <a:rPr lang="en-US" b="1" dirty="0">
                <a:solidFill>
                  <a:srgbClr val="FF0000"/>
                </a:solidFill>
              </a:rPr>
              <a:t>in the vector bionomics</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09600" y="1046205"/>
            <a:ext cx="10972800" cy="5626444"/>
          </a:xfrm>
        </p:spPr>
        <p:txBody>
          <a:bodyPr/>
          <a:lstStyle/>
          <a:p>
            <a:pPr>
              <a:buNone/>
            </a:pPr>
            <a:endParaRPr lang="en-US" b="1" i="1" dirty="0" smtClean="0"/>
          </a:p>
          <a:p>
            <a:pPr>
              <a:buNone/>
            </a:pPr>
            <a:r>
              <a:rPr lang="en-US" b="1" i="1" dirty="0" smtClean="0"/>
              <a:t>A. Rural spread: </a:t>
            </a:r>
            <a:r>
              <a:rPr lang="en-US" dirty="0" smtClean="0"/>
              <a:t>Rural area become more urbanized. </a:t>
            </a:r>
            <a:endParaRPr lang="en-US" b="1" i="1" dirty="0" smtClean="0"/>
          </a:p>
          <a:p>
            <a:pPr>
              <a:buNone/>
            </a:pPr>
            <a:r>
              <a:rPr lang="en-US" b="1" i="1" dirty="0" smtClean="0"/>
              <a:t>B. Seasonality </a:t>
            </a:r>
            <a:r>
              <a:rPr lang="en-US" b="1" i="1" dirty="0"/>
              <a:t>and climate </a:t>
            </a:r>
            <a:r>
              <a:rPr lang="en-US" b="1" i="1" dirty="0" smtClean="0"/>
              <a:t>variability:  </a:t>
            </a:r>
          </a:p>
          <a:p>
            <a:pPr>
              <a:buNone/>
            </a:pPr>
            <a:r>
              <a:rPr lang="en-US" b="1" i="1" dirty="0" smtClean="0"/>
              <a:t>    </a:t>
            </a:r>
            <a:r>
              <a:rPr lang="en-US" dirty="0" smtClean="0"/>
              <a:t>Early prolonged interrupted rain is the prime issue.  </a:t>
            </a:r>
          </a:p>
          <a:p>
            <a:pPr>
              <a:buNone/>
            </a:pPr>
            <a:r>
              <a:rPr lang="en-US" i="1" dirty="0" smtClean="0">
                <a:solidFill>
                  <a:srgbClr val="FF0000"/>
                </a:solidFill>
              </a:rPr>
              <a:t>    </a:t>
            </a:r>
            <a:r>
              <a:rPr lang="en-US" i="1" dirty="0" err="1" smtClean="0">
                <a:solidFill>
                  <a:srgbClr val="FF0000"/>
                </a:solidFill>
              </a:rPr>
              <a:t>Ae</a:t>
            </a:r>
            <a:r>
              <a:rPr lang="en-US" i="1" dirty="0" smtClean="0">
                <a:solidFill>
                  <a:srgbClr val="FF0000"/>
                </a:solidFill>
              </a:rPr>
              <a:t>. </a:t>
            </a:r>
            <a:r>
              <a:rPr lang="en-US" i="1" dirty="0" err="1" smtClean="0">
                <a:solidFill>
                  <a:srgbClr val="FF0000"/>
                </a:solidFill>
              </a:rPr>
              <a:t>aegypti</a:t>
            </a:r>
            <a:r>
              <a:rPr lang="en-US" dirty="0" smtClean="0">
                <a:solidFill>
                  <a:srgbClr val="FF0000"/>
                </a:solidFill>
              </a:rPr>
              <a:t> is a </a:t>
            </a:r>
            <a:r>
              <a:rPr lang="en-US" dirty="0" err="1" smtClean="0">
                <a:solidFill>
                  <a:srgbClr val="FF0000"/>
                </a:solidFill>
              </a:rPr>
              <a:t>hygrophilic</a:t>
            </a:r>
            <a:r>
              <a:rPr lang="en-US" dirty="0" smtClean="0">
                <a:solidFill>
                  <a:srgbClr val="FF0000"/>
                </a:solidFill>
              </a:rPr>
              <a:t> </a:t>
            </a:r>
            <a:r>
              <a:rPr lang="en-US" dirty="0" smtClean="0"/>
              <a:t>(humidity-loving)</a:t>
            </a:r>
            <a:r>
              <a:rPr lang="en-US" b="1" i="1" dirty="0" smtClean="0"/>
              <a:t> </a:t>
            </a:r>
          </a:p>
          <a:p>
            <a:pPr>
              <a:buNone/>
            </a:pPr>
            <a:r>
              <a:rPr lang="en-US" b="1" i="1" dirty="0" smtClean="0"/>
              <a:t>C. Socio-cultural and socio-economic factors affecting vector longevity and survival.</a:t>
            </a:r>
            <a:endParaRPr lang="en-US" dirty="0" smtClean="0">
              <a:solidFill>
                <a:srgbClr val="00B050"/>
              </a:solidFill>
            </a:endParaRPr>
          </a:p>
          <a:p>
            <a:pPr>
              <a:buNone/>
            </a:pPr>
            <a:r>
              <a:rPr lang="en-US" b="1" i="1" dirty="0" smtClean="0"/>
              <a:t>   Changing pattern of dengue transmission.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77" y="641269"/>
            <a:ext cx="5925787" cy="831272"/>
          </a:xfrm>
        </p:spPr>
        <p:txBody>
          <a:bodyPr>
            <a:noAutofit/>
          </a:bodyPr>
          <a:lstStyle/>
          <a:p>
            <a:r>
              <a:rPr lang="en-US" sz="4400" b="1" dirty="0" smtClean="0"/>
              <a:t>Prediction and Future</a:t>
            </a:r>
            <a:endParaRPr lang="en-US" sz="4400" b="1" dirty="0"/>
          </a:p>
        </p:txBody>
      </p:sp>
      <p:sp>
        <p:nvSpPr>
          <p:cNvPr id="3" name="Content Placeholder 2"/>
          <p:cNvSpPr>
            <a:spLocks noGrp="1"/>
          </p:cNvSpPr>
          <p:nvPr>
            <p:ph idx="1"/>
          </p:nvPr>
        </p:nvSpPr>
        <p:spPr>
          <a:xfrm>
            <a:off x="598620" y="1749246"/>
            <a:ext cx="10972800" cy="5108754"/>
          </a:xfrm>
        </p:spPr>
        <p:txBody>
          <a:bodyPr>
            <a:normAutofit/>
          </a:bodyPr>
          <a:lstStyle/>
          <a:p>
            <a:pPr marL="0" indent="0" fontAlgn="base">
              <a:buNone/>
            </a:pPr>
            <a:r>
              <a:rPr lang="en-US" sz="3900" b="1" dirty="0"/>
              <a:t>Future </a:t>
            </a:r>
            <a:r>
              <a:rPr lang="en-US" sz="3900" b="1" dirty="0" smtClean="0"/>
              <a:t>Epidemics:</a:t>
            </a:r>
          </a:p>
          <a:p>
            <a:pPr marL="0" indent="0">
              <a:buNone/>
            </a:pPr>
            <a:r>
              <a:rPr lang="en-US" dirty="0" smtClean="0"/>
              <a:t>Hoping </a:t>
            </a:r>
            <a:r>
              <a:rPr lang="en-US" dirty="0"/>
              <a:t>for “a regional, systematic process of disease monitoring and prediction</a:t>
            </a:r>
            <a:r>
              <a:rPr lang="en-US" dirty="0" smtClean="0"/>
              <a:t>, “we’re </a:t>
            </a:r>
            <a:r>
              <a:rPr lang="en-US" dirty="0"/>
              <a:t>much better at predicting climate and weather than we are at predicting diseases</a:t>
            </a:r>
            <a:r>
              <a:rPr lang="en-US" dirty="0" smtClean="0"/>
              <a:t>. </a:t>
            </a:r>
            <a:r>
              <a:rPr lang="en-US" dirty="0" smtClean="0">
                <a:solidFill>
                  <a:srgbClr val="FF0000"/>
                </a:solidFill>
              </a:rPr>
              <a:t>As there is link between </a:t>
            </a:r>
            <a:r>
              <a:rPr lang="en-US" dirty="0" smtClean="0">
                <a:solidFill>
                  <a:srgbClr val="00B050"/>
                </a:solidFill>
              </a:rPr>
              <a:t>El Nino and Dengue</a:t>
            </a:r>
            <a:r>
              <a:rPr lang="en-US" dirty="0" smtClean="0">
                <a:solidFill>
                  <a:srgbClr val="FF0000"/>
                </a:solidFill>
              </a:rPr>
              <a:t>, </a:t>
            </a:r>
            <a:r>
              <a:rPr lang="en-US" dirty="0">
                <a:solidFill>
                  <a:srgbClr val="FF0000"/>
                </a:solidFill>
              </a:rPr>
              <a:t>climate data can really help us predict disease better.”</a:t>
            </a:r>
          </a:p>
          <a:p>
            <a:endParaRPr lang="en-US" dirty="0"/>
          </a:p>
        </p:txBody>
      </p:sp>
    </p:spTree>
    <p:extLst>
      <p:ext uri="{BB962C8B-B14F-4D97-AF65-F5344CB8AC3E}">
        <p14:creationId xmlns="" xmlns:p14="http://schemas.microsoft.com/office/powerpoint/2010/main" val="388080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104504"/>
            <a:ext cx="10972800" cy="1163580"/>
          </a:xfrm>
        </p:spPr>
        <p:txBody>
          <a:bodyPr>
            <a:normAutofit/>
          </a:bodyPr>
          <a:lstStyle/>
          <a:p>
            <a:r>
              <a:rPr lang="en-US" sz="4000" b="1" dirty="0" smtClean="0">
                <a:cs typeface="Arial" panose="020B0604020202020204" pitchFamily="34" charset="0"/>
              </a:rPr>
              <a:t>  Epidemiology-Dengue Fever</a:t>
            </a:r>
          </a:p>
        </p:txBody>
      </p:sp>
      <p:sp>
        <p:nvSpPr>
          <p:cNvPr id="3" name="Oval 2"/>
          <p:cNvSpPr/>
          <p:nvPr/>
        </p:nvSpPr>
        <p:spPr>
          <a:xfrm>
            <a:off x="2560320" y="1580605"/>
            <a:ext cx="8033657" cy="5087613"/>
          </a:xfrm>
          <a:prstGeom prst="ellipse">
            <a:avLst/>
          </a:prstGeom>
          <a:solidFill>
            <a:srgbClr val="FFC1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84">
              <a:defRPr/>
            </a:pPr>
            <a:endParaRPr lang="en-US" sz="1350"/>
          </a:p>
        </p:txBody>
      </p:sp>
      <p:graphicFrame>
        <p:nvGraphicFramePr>
          <p:cNvPr id="4" name="Content Placeholder 3"/>
          <p:cNvGraphicFramePr>
            <a:graphicFrameLocks/>
          </p:cNvGraphicFramePr>
          <p:nvPr>
            <p:extLst>
              <p:ext uri="{D42A27DB-BD31-4B8C-83A1-F6EECF244321}">
                <p14:modId xmlns="" xmlns:p14="http://schemas.microsoft.com/office/powerpoint/2010/main" val="4253952543"/>
              </p:ext>
            </p:extLst>
          </p:nvPr>
        </p:nvGraphicFramePr>
        <p:xfrm>
          <a:off x="4038068" y="1789611"/>
          <a:ext cx="5468397" cy="467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27700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Picture 2" descr="C:\Users\DOCTOR\Desktop\Zika-Mosquitoes.jpg"/>
          <p:cNvPicPr>
            <a:picLocks noGrp="1" noChangeAspect="1" noChangeArrowheads="1"/>
          </p:cNvPicPr>
          <p:nvPr>
            <p:ph idx="1"/>
          </p:nvPr>
        </p:nvPicPr>
        <p:blipFill>
          <a:blip r:embed="rId2"/>
          <a:srcRect/>
          <a:stretch>
            <a:fillRect/>
          </a:stretch>
        </p:blipFill>
        <p:spPr bwMode="auto">
          <a:xfrm>
            <a:off x="598488" y="1169776"/>
            <a:ext cx="10972800" cy="50415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79714"/>
            <a:ext cx="10972800" cy="514645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4400" dirty="0" smtClean="0"/>
              <a:t> </a:t>
            </a:r>
            <a:r>
              <a:rPr lang="en-US" sz="4400" b="1" dirty="0" smtClean="0"/>
              <a:t>Management pitfalls in Dengue syndrome </a:t>
            </a:r>
            <a:endParaRPr lang="en-US" sz="4400" b="1" dirty="0"/>
          </a:p>
        </p:txBody>
      </p:sp>
    </p:spTree>
    <p:extLst>
      <p:ext uri="{BB962C8B-B14F-4D97-AF65-F5344CB8AC3E}">
        <p14:creationId xmlns="" xmlns:p14="http://schemas.microsoft.com/office/powerpoint/2010/main" val="3935911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a:t>
            </a:r>
            <a:endParaRPr lang="en-US" b="1"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What is Pitfall ?</a:t>
            </a:r>
          </a:p>
          <a:p>
            <a:pPr marL="0" indent="0">
              <a:buNone/>
            </a:pPr>
            <a:r>
              <a:rPr lang="en-US" dirty="0" smtClean="0"/>
              <a:t>       A hidden or unexpected/unsuspected danger/difficulty</a:t>
            </a:r>
          </a:p>
          <a:p>
            <a:pPr marL="0" indent="0">
              <a:buNone/>
            </a:pPr>
            <a:r>
              <a:rPr lang="en-US" dirty="0" smtClean="0"/>
              <a:t>       Synonym/ Similar:</a:t>
            </a:r>
          </a:p>
          <a:p>
            <a:pPr marL="0" indent="0">
              <a:buNone/>
            </a:pPr>
            <a:r>
              <a:rPr lang="en-US" dirty="0" smtClean="0"/>
              <a:t>       Hazard/Danger/Risk/difficulty/issue/problem/drawback</a:t>
            </a:r>
            <a:endParaRPr lang="en-US" dirty="0"/>
          </a:p>
        </p:txBody>
      </p:sp>
    </p:spTree>
    <p:extLst>
      <p:ext uri="{BB962C8B-B14F-4D97-AF65-F5344CB8AC3E}">
        <p14:creationId xmlns="" xmlns:p14="http://schemas.microsoft.com/office/powerpoint/2010/main" val="920128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 in Dengue</a:t>
            </a:r>
            <a:endParaRPr lang="en-US" b="1" dirty="0"/>
          </a:p>
        </p:txBody>
      </p:sp>
      <p:sp>
        <p:nvSpPr>
          <p:cNvPr id="3" name="Content Placeholder 2"/>
          <p:cNvSpPr>
            <a:spLocks noGrp="1"/>
          </p:cNvSpPr>
          <p:nvPr>
            <p:ph idx="1"/>
          </p:nvPr>
        </p:nvSpPr>
        <p:spPr/>
        <p:txBody>
          <a:bodyPr/>
          <a:lstStyle/>
          <a:p>
            <a:pPr marL="0" indent="0">
              <a:buNone/>
            </a:pPr>
            <a:r>
              <a:rPr lang="en-US" b="1" dirty="0" smtClean="0"/>
              <a:t>Pitfalls in Dengue can be categorize in following </a:t>
            </a:r>
            <a:r>
              <a:rPr lang="en-US" dirty="0" smtClean="0"/>
              <a:t>:</a:t>
            </a:r>
          </a:p>
          <a:p>
            <a:pPr marL="0" indent="0">
              <a:buNone/>
            </a:pPr>
            <a:endParaRPr lang="en-US" dirty="0" smtClean="0"/>
          </a:p>
          <a:p>
            <a:pPr>
              <a:buFont typeface="Wingdings" panose="05000000000000000000" pitchFamily="2" charset="2"/>
              <a:buChar char="Ø"/>
            </a:pPr>
            <a:r>
              <a:rPr lang="en-US" dirty="0" smtClean="0"/>
              <a:t>Pitfalls  in Clinical Features</a:t>
            </a:r>
          </a:p>
          <a:p>
            <a:pPr>
              <a:buFont typeface="Wingdings" panose="05000000000000000000" pitchFamily="2" charset="2"/>
              <a:buChar char="Ø"/>
            </a:pPr>
            <a:r>
              <a:rPr lang="en-US" dirty="0" smtClean="0"/>
              <a:t>Pitfalls in diagnosis</a:t>
            </a:r>
          </a:p>
          <a:p>
            <a:pPr>
              <a:buFont typeface="Wingdings" panose="05000000000000000000" pitchFamily="2" charset="2"/>
              <a:buChar char="Ø"/>
            </a:pPr>
            <a:r>
              <a:rPr lang="en-US" dirty="0" smtClean="0"/>
              <a:t> Pitfalls in management</a:t>
            </a:r>
          </a:p>
          <a:p>
            <a:pPr>
              <a:buFont typeface="Wingdings" panose="05000000000000000000" pitchFamily="2" charset="2"/>
              <a:buChar char="Ø"/>
            </a:pPr>
            <a:r>
              <a:rPr lang="en-US" dirty="0" smtClean="0"/>
              <a:t>Pitfalls of uncovered/unknown situations of DF</a:t>
            </a:r>
          </a:p>
        </p:txBody>
      </p:sp>
    </p:spTree>
    <p:extLst>
      <p:ext uri="{BB962C8B-B14F-4D97-AF65-F5344CB8AC3E}">
        <p14:creationId xmlns="" xmlns:p14="http://schemas.microsoft.com/office/powerpoint/2010/main" val="1614780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Dengue Case Group (200 data)</a:t>
            </a:r>
            <a:endParaRPr lang="en-US" sz="4000" b="1" dirty="0"/>
          </a:p>
        </p:txBody>
      </p:sp>
      <p:graphicFrame>
        <p:nvGraphicFramePr>
          <p:cNvPr id="8" name="Content Placeholder 7"/>
          <p:cNvGraphicFramePr>
            <a:graphicFrameLocks noGrp="1"/>
          </p:cNvGraphicFramePr>
          <p:nvPr>
            <p:ph idx="1"/>
            <p:extLst/>
          </p:nvPr>
        </p:nvGraphicFramePr>
        <p:xfrm>
          <a:off x="598488" y="1749425"/>
          <a:ext cx="10972800" cy="4224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1434389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 in C/F </a:t>
            </a:r>
            <a:endParaRPr lang="en-US" b="1" dirty="0"/>
          </a:p>
        </p:txBody>
      </p:sp>
      <p:sp>
        <p:nvSpPr>
          <p:cNvPr id="3" name="Content Placeholder 2"/>
          <p:cNvSpPr>
            <a:spLocks noGrp="1"/>
          </p:cNvSpPr>
          <p:nvPr>
            <p:ph idx="1"/>
          </p:nvPr>
        </p:nvSpPr>
        <p:spPr>
          <a:xfrm>
            <a:off x="189781" y="1600206"/>
            <a:ext cx="11818189" cy="4955869"/>
          </a:xfrm>
        </p:spPr>
        <p:txBody>
          <a:bodyPr>
            <a:normAutofit/>
          </a:bodyPr>
          <a:lstStyle/>
          <a:p>
            <a:r>
              <a:rPr lang="en-US" b="1" u="sng" dirty="0" smtClean="0"/>
              <a:t>Afebrile DF</a:t>
            </a:r>
            <a:r>
              <a:rPr lang="en-US" u="sng" dirty="0" smtClean="0"/>
              <a:t>: </a:t>
            </a:r>
            <a:r>
              <a:rPr lang="en-US" dirty="0" smtClean="0"/>
              <a:t>A few patient of DF entered at plasma leakage even without any evidence of fever. (These patients are usually elderly and present with body aches)</a:t>
            </a:r>
          </a:p>
          <a:p>
            <a:r>
              <a:rPr lang="en-US" b="1" u="sng" dirty="0" smtClean="0"/>
              <a:t>TT become less sensitive</a:t>
            </a:r>
            <a:r>
              <a:rPr lang="en-US" dirty="0" smtClean="0"/>
              <a:t>: TT become less sensitive to detect covert hemorrhage. Even with very low platelet count it is negative.</a:t>
            </a:r>
          </a:p>
          <a:p>
            <a:r>
              <a:rPr lang="en-US" b="1" u="sng" dirty="0" smtClean="0"/>
              <a:t>Rash:</a:t>
            </a:r>
            <a:r>
              <a:rPr lang="en-US" u="sng" dirty="0" smtClean="0"/>
              <a:t> </a:t>
            </a:r>
            <a:r>
              <a:rPr lang="en-US" dirty="0" smtClean="0"/>
              <a:t>Typical DF rash was almost rare finding in 2019. Rather convalescent rash present during recovery phase. </a:t>
            </a:r>
          </a:p>
          <a:p>
            <a:r>
              <a:rPr lang="en-US" b="1" u="sng" dirty="0" smtClean="0"/>
              <a:t>Early plasma leakage:  </a:t>
            </a:r>
            <a:r>
              <a:rPr lang="en-US" dirty="0" smtClean="0"/>
              <a:t>Many patients entered into plasma leakage very early of disease process (before the critical phase).</a:t>
            </a:r>
          </a:p>
          <a:p>
            <a:endParaRPr lang="en-US" dirty="0"/>
          </a:p>
        </p:txBody>
      </p:sp>
    </p:spTree>
    <p:extLst>
      <p:ext uri="{BB962C8B-B14F-4D97-AF65-F5344CB8AC3E}">
        <p14:creationId xmlns="" xmlns:p14="http://schemas.microsoft.com/office/powerpoint/2010/main" val="1316180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 in C/F </a:t>
            </a:r>
            <a:endParaRPr lang="en-US" b="1"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rmAutofit/>
              </a:bodyPr>
              <a:lstStyle/>
              <a:p>
                <a:r>
                  <a:rPr lang="en-US" b="1" u="sng" dirty="0" err="1" smtClean="0"/>
                  <a:t>Prologed</a:t>
                </a:r>
                <a:r>
                  <a:rPr lang="en-US" b="1" u="sng" dirty="0" smtClean="0"/>
                  <a:t> Fever: </a:t>
                </a:r>
                <a:r>
                  <a:rPr lang="en-US" dirty="0" smtClean="0"/>
                  <a:t>In 2019 typical pattern of DF is changed. Highest recorded temperature was 106</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Many patient had very high temperature even after 5/6 days. </a:t>
                </a:r>
              </a:p>
              <a:p>
                <a:r>
                  <a:rPr lang="en-US" b="1" u="sng" dirty="0" smtClean="0"/>
                  <a:t>Persistent vomiting :   </a:t>
                </a:r>
                <a:r>
                  <a:rPr lang="en-US" dirty="0" smtClean="0"/>
                  <a:t>persistent vomiting during starting of fever indicate worse course.</a:t>
                </a:r>
              </a:p>
              <a:p>
                <a:r>
                  <a:rPr lang="en-US" b="1" u="sng" dirty="0" smtClean="0"/>
                  <a:t>Abdominal pain: </a:t>
                </a:r>
                <a:r>
                  <a:rPr lang="en-US" dirty="0" smtClean="0"/>
                  <a:t>Abdominal pain was a frequent finding in 2019.</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78" t="-1752"/>
                </a:stretch>
              </a:blipFill>
            </p:spPr>
            <p:txBody>
              <a:bodyPr/>
              <a:lstStyle/>
              <a:p>
                <a:r>
                  <a:rPr lang="en-US">
                    <a:noFill/>
                  </a:rPr>
                  <a:t> </a:t>
                </a:r>
              </a:p>
            </p:txBody>
          </p:sp>
        </mc:Fallback>
      </mc:AlternateContent>
    </p:spTree>
    <p:extLst>
      <p:ext uri="{BB962C8B-B14F-4D97-AF65-F5344CB8AC3E}">
        <p14:creationId xmlns="" xmlns:p14="http://schemas.microsoft.com/office/powerpoint/2010/main" val="3968721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Onset of afebrile day (200)   </a:t>
            </a:r>
            <a:endParaRPr lang="en-US" sz="4000"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227170583"/>
              </p:ext>
            </p:extLst>
          </p:nvPr>
        </p:nvGraphicFramePr>
        <p:xfrm>
          <a:off x="598488" y="1749425"/>
          <a:ext cx="10972800" cy="4224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229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 in C/F </a:t>
            </a:r>
            <a:endParaRPr lang="en-US" b="1" dirty="0"/>
          </a:p>
        </p:txBody>
      </p:sp>
      <p:sp>
        <p:nvSpPr>
          <p:cNvPr id="3" name="Content Placeholder 2"/>
          <p:cNvSpPr>
            <a:spLocks noGrp="1"/>
          </p:cNvSpPr>
          <p:nvPr>
            <p:ph idx="1"/>
          </p:nvPr>
        </p:nvSpPr>
        <p:spPr/>
        <p:txBody>
          <a:bodyPr/>
          <a:lstStyle/>
          <a:p>
            <a:r>
              <a:rPr lang="en-US" b="1" u="sng" dirty="0" smtClean="0"/>
              <a:t>Abdominal distension</a:t>
            </a:r>
            <a:r>
              <a:rPr lang="en-US" dirty="0" smtClean="0"/>
              <a:t>: Abdominal distension very common finding  with positive shifting dullness even in the 2</a:t>
            </a:r>
            <a:r>
              <a:rPr lang="en-US" sz="2400" dirty="0" smtClean="0"/>
              <a:t>nd</a:t>
            </a:r>
            <a:r>
              <a:rPr lang="en-US" dirty="0" smtClean="0"/>
              <a:t>/3</a:t>
            </a:r>
            <a:r>
              <a:rPr lang="en-US" baseline="30000" dirty="0" smtClean="0"/>
              <a:t>rd</a:t>
            </a:r>
            <a:r>
              <a:rPr lang="en-US" dirty="0" smtClean="0"/>
              <a:t>  day of illness .</a:t>
            </a:r>
          </a:p>
          <a:p>
            <a:r>
              <a:rPr lang="en-US" b="1" u="sng" dirty="0" smtClean="0"/>
              <a:t>Respiratory distress</a:t>
            </a:r>
            <a:r>
              <a:rPr lang="en-US" b="1" dirty="0" smtClean="0"/>
              <a:t>: </a:t>
            </a:r>
            <a:r>
              <a:rPr lang="en-US" dirty="0" smtClean="0"/>
              <a:t>Very common. If no previous obstructive lung diseases are known check for </a:t>
            </a:r>
            <a:r>
              <a:rPr lang="en-US" dirty="0" smtClean="0">
                <a:solidFill>
                  <a:srgbClr val="FF0000"/>
                </a:solidFill>
              </a:rPr>
              <a:t>pleural</a:t>
            </a:r>
            <a:r>
              <a:rPr lang="en-US" dirty="0" smtClean="0"/>
              <a:t> </a:t>
            </a:r>
            <a:r>
              <a:rPr lang="en-US" dirty="0" smtClean="0">
                <a:solidFill>
                  <a:srgbClr val="FF0000"/>
                </a:solidFill>
              </a:rPr>
              <a:t>effusion (exclusively on right side) </a:t>
            </a:r>
            <a:r>
              <a:rPr lang="en-US" dirty="0" smtClean="0"/>
              <a:t>or Pneumonia</a:t>
            </a:r>
            <a:endParaRPr lang="en-US" dirty="0"/>
          </a:p>
        </p:txBody>
      </p:sp>
    </p:spTree>
    <p:extLst>
      <p:ext uri="{BB962C8B-B14F-4D97-AF65-F5344CB8AC3E}">
        <p14:creationId xmlns="" xmlns:p14="http://schemas.microsoft.com/office/powerpoint/2010/main" val="3017274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Pattern of C/F 2019</a:t>
            </a:r>
            <a:endParaRPr lang="en-US" sz="4000"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685977976"/>
              </p:ext>
            </p:extLst>
          </p:nvPr>
        </p:nvGraphicFramePr>
        <p:xfrm>
          <a:off x="598488" y="1749425"/>
          <a:ext cx="10972800" cy="4224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007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6" y="173421"/>
            <a:ext cx="10855233" cy="976110"/>
          </a:xfrm>
        </p:spPr>
        <p:txBody>
          <a:bodyPr>
            <a:normAutofit/>
          </a:bodyPr>
          <a:lstStyle/>
          <a:p>
            <a:pPr algn="l"/>
            <a:r>
              <a:rPr lang="en-US" sz="4800" b="1" dirty="0" smtClean="0">
                <a:solidFill>
                  <a:schemeClr val="bg1"/>
                </a:solidFill>
                <a:latin typeface="Times New Roman" panose="02020603050405020304" pitchFamily="18" charset="0"/>
                <a:cs typeface="Times New Roman" panose="02020603050405020304" pitchFamily="18" charset="0"/>
              </a:rPr>
              <a:t>Dengue </a:t>
            </a:r>
            <a:r>
              <a:rPr lang="en-US" sz="3600" b="1" dirty="0" err="1" smtClean="0">
                <a:cs typeface="Times New Roman" panose="02020603050405020304" pitchFamily="18" charset="0"/>
              </a:rPr>
              <a:t>Dengue</a:t>
            </a:r>
            <a:r>
              <a:rPr lang="en-US" sz="3600" b="1" dirty="0" smtClean="0">
                <a:cs typeface="Times New Roman" panose="02020603050405020304" pitchFamily="18" charset="0"/>
              </a:rPr>
              <a:t> : South Asia 2019</a:t>
            </a:r>
            <a:endParaRPr lang="en-US" sz="4800" b="1" dirty="0">
              <a:cs typeface="Times New Roman" panose="02020603050405020304" pitchFamily="18" charset="0"/>
            </a:endParaRPr>
          </a:p>
        </p:txBody>
      </p:sp>
      <p:sp>
        <p:nvSpPr>
          <p:cNvPr id="3" name="Content Placeholder 2"/>
          <p:cNvSpPr>
            <a:spLocks noGrp="1"/>
          </p:cNvSpPr>
          <p:nvPr>
            <p:ph idx="1"/>
          </p:nvPr>
        </p:nvSpPr>
        <p:spPr>
          <a:xfrm>
            <a:off x="409902" y="1608084"/>
            <a:ext cx="11333607" cy="4923346"/>
          </a:xfrm>
        </p:spPr>
        <p:txBody>
          <a:bodyPr>
            <a:normAutofit fontScale="47500" lnSpcReduction="20000"/>
          </a:bodyPr>
          <a:lstStyle/>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Philippines : </a:t>
            </a:r>
            <a:r>
              <a:rPr lang="en-US" sz="5100" b="1" dirty="0" smtClean="0">
                <a:solidFill>
                  <a:srgbClr val="00B050"/>
                </a:solidFill>
                <a:latin typeface="Times New Roman" panose="02020603050405020304" pitchFamily="18" charset="0"/>
                <a:cs typeface="Times New Roman" panose="02020603050405020304" pitchFamily="18" charset="0"/>
              </a:rPr>
              <a:t>3,22,693 cases</a:t>
            </a:r>
            <a:r>
              <a:rPr lang="en-US" sz="5100" b="1" dirty="0" smtClean="0">
                <a:solidFill>
                  <a:srgbClr val="0070C0"/>
                </a:solidFill>
                <a:latin typeface="Times New Roman" panose="02020603050405020304" pitchFamily="18" charset="0"/>
                <a:cs typeface="Times New Roman" panose="02020603050405020304" pitchFamily="18" charset="0"/>
              </a:rPr>
              <a:t>, </a:t>
            </a:r>
            <a:r>
              <a:rPr lang="en-US" sz="5100" b="1" dirty="0" smtClean="0">
                <a:solidFill>
                  <a:srgbClr val="FF0000"/>
                </a:solidFill>
                <a:latin typeface="Times New Roman" panose="02020603050405020304" pitchFamily="18" charset="0"/>
                <a:cs typeface="Times New Roman" panose="02020603050405020304" pitchFamily="18" charset="0"/>
              </a:rPr>
              <a:t>1272 deaths </a:t>
            </a:r>
            <a:r>
              <a:rPr lang="en-US" sz="5100" b="1" dirty="0" smtClean="0">
                <a:solidFill>
                  <a:srgbClr val="0070C0"/>
                </a:solidFill>
                <a:latin typeface="Times New Roman" panose="02020603050405020304" pitchFamily="18" charset="0"/>
                <a:cs typeface="Times New Roman" panose="02020603050405020304" pitchFamily="18" charset="0"/>
              </a:rPr>
              <a:t>as of 28 October, 2019</a:t>
            </a: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Malaysia: 1,02,734 </a:t>
            </a:r>
            <a:r>
              <a:rPr lang="en-US" sz="5100" b="1" dirty="0">
                <a:solidFill>
                  <a:srgbClr val="0070C0"/>
                </a:solidFill>
                <a:latin typeface="Times New Roman" panose="02020603050405020304" pitchFamily="18" charset="0"/>
                <a:cs typeface="Times New Roman" panose="02020603050405020304" pitchFamily="18" charset="0"/>
              </a:rPr>
              <a:t>cases, </a:t>
            </a:r>
            <a:r>
              <a:rPr lang="en-US" sz="5100" b="1" dirty="0" smtClean="0">
                <a:solidFill>
                  <a:schemeClr val="tx2">
                    <a:lumMod val="60000"/>
                    <a:lumOff val="40000"/>
                  </a:schemeClr>
                </a:solidFill>
                <a:latin typeface="Times New Roman" panose="02020603050405020304" pitchFamily="18" charset="0"/>
                <a:cs typeface="Times New Roman" panose="02020603050405020304" pitchFamily="18" charset="0"/>
              </a:rPr>
              <a:t>149 </a:t>
            </a:r>
            <a:r>
              <a:rPr lang="en-US" sz="5100" b="1" dirty="0">
                <a:solidFill>
                  <a:schemeClr val="tx2">
                    <a:lumMod val="60000"/>
                    <a:lumOff val="40000"/>
                  </a:schemeClr>
                </a:solidFill>
                <a:latin typeface="Times New Roman" panose="02020603050405020304" pitchFamily="18" charset="0"/>
                <a:cs typeface="Times New Roman" panose="02020603050405020304" pitchFamily="18" charset="0"/>
              </a:rPr>
              <a:t>deaths </a:t>
            </a:r>
            <a:r>
              <a:rPr lang="en-US" sz="5100" b="1" dirty="0">
                <a:solidFill>
                  <a:srgbClr val="0070C0"/>
                </a:solidFill>
                <a:latin typeface="Times New Roman" panose="02020603050405020304" pitchFamily="18" charset="0"/>
                <a:cs typeface="Times New Roman" panose="02020603050405020304" pitchFamily="18" charset="0"/>
              </a:rPr>
              <a:t>as of 28 October, </a:t>
            </a:r>
            <a:r>
              <a:rPr lang="en-US" sz="5100" b="1" dirty="0" smtClean="0">
                <a:solidFill>
                  <a:srgbClr val="0070C0"/>
                </a:solidFill>
                <a:latin typeface="Times New Roman" panose="02020603050405020304" pitchFamily="18" charset="0"/>
                <a:cs typeface="Times New Roman" panose="02020603050405020304" pitchFamily="18" charset="0"/>
              </a:rPr>
              <a:t>2019</a:t>
            </a: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India:      11,808 </a:t>
            </a:r>
            <a:r>
              <a:rPr lang="en-US" sz="5100" b="1" dirty="0">
                <a:solidFill>
                  <a:srgbClr val="0070C0"/>
                </a:solidFill>
                <a:latin typeface="Times New Roman" panose="02020603050405020304" pitchFamily="18" charset="0"/>
                <a:cs typeface="Times New Roman" panose="02020603050405020304" pitchFamily="18" charset="0"/>
              </a:rPr>
              <a:t>cases, 4</a:t>
            </a:r>
            <a:r>
              <a:rPr lang="en-US" sz="5100" b="1" dirty="0" smtClean="0">
                <a:solidFill>
                  <a:srgbClr val="0070C0"/>
                </a:solidFill>
                <a:latin typeface="Times New Roman" panose="02020603050405020304" pitchFamily="18" charset="0"/>
                <a:cs typeface="Times New Roman" panose="02020603050405020304" pitchFamily="18" charset="0"/>
              </a:rPr>
              <a:t> </a:t>
            </a:r>
            <a:r>
              <a:rPr lang="en-US" sz="5100" b="1" dirty="0">
                <a:solidFill>
                  <a:srgbClr val="0070C0"/>
                </a:solidFill>
                <a:latin typeface="Times New Roman" panose="02020603050405020304" pitchFamily="18" charset="0"/>
                <a:cs typeface="Times New Roman" panose="02020603050405020304" pitchFamily="18" charset="0"/>
              </a:rPr>
              <a:t>deaths as of </a:t>
            </a:r>
            <a:r>
              <a:rPr lang="en-US" sz="5100" b="1" dirty="0" smtClean="0">
                <a:solidFill>
                  <a:srgbClr val="0070C0"/>
                </a:solidFill>
                <a:latin typeface="Times New Roman" panose="02020603050405020304" pitchFamily="18" charset="0"/>
                <a:cs typeface="Times New Roman" panose="02020603050405020304" pitchFamily="18" charset="0"/>
              </a:rPr>
              <a:t>26 September, 2019</a:t>
            </a:r>
            <a:endParaRPr lang="en-US" sz="5100" b="1" dirty="0">
              <a:solidFill>
                <a:srgbClr val="0070C0"/>
              </a:solidFill>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Vietnam : 1,24,751 cases</a:t>
            </a:r>
            <a:r>
              <a:rPr lang="en-US" sz="5100" b="1" dirty="0">
                <a:solidFill>
                  <a:srgbClr val="0070C0"/>
                </a:solidFill>
                <a:latin typeface="Times New Roman" panose="02020603050405020304" pitchFamily="18" charset="0"/>
                <a:cs typeface="Times New Roman" panose="02020603050405020304" pitchFamily="18" charset="0"/>
              </a:rPr>
              <a:t>, </a:t>
            </a:r>
            <a:r>
              <a:rPr lang="en-US" sz="5100" b="1" dirty="0" smtClean="0">
                <a:solidFill>
                  <a:srgbClr val="0070C0"/>
                </a:solidFill>
                <a:latin typeface="Times New Roman" panose="02020603050405020304" pitchFamily="18" charset="0"/>
                <a:cs typeface="Times New Roman" panose="02020603050405020304" pitchFamily="18" charset="0"/>
              </a:rPr>
              <a:t>15 </a:t>
            </a:r>
            <a:r>
              <a:rPr lang="en-US" sz="5100" b="1" dirty="0">
                <a:solidFill>
                  <a:srgbClr val="0070C0"/>
                </a:solidFill>
                <a:latin typeface="Times New Roman" panose="02020603050405020304" pitchFamily="18" charset="0"/>
                <a:cs typeface="Times New Roman" panose="02020603050405020304" pitchFamily="18" charset="0"/>
              </a:rPr>
              <a:t>deaths as of 28 October, 2019</a:t>
            </a: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Thailand: 44,671 </a:t>
            </a:r>
            <a:r>
              <a:rPr lang="en-US" sz="5100" b="1" dirty="0">
                <a:solidFill>
                  <a:srgbClr val="0070C0"/>
                </a:solidFill>
                <a:latin typeface="Times New Roman" panose="02020603050405020304" pitchFamily="18" charset="0"/>
                <a:cs typeface="Times New Roman" panose="02020603050405020304" pitchFamily="18" charset="0"/>
              </a:rPr>
              <a:t>cases, </a:t>
            </a:r>
            <a:r>
              <a:rPr lang="en-US" sz="5100" b="1" dirty="0" smtClean="0">
                <a:solidFill>
                  <a:srgbClr val="0070C0"/>
                </a:solidFill>
                <a:latin typeface="Times New Roman" panose="02020603050405020304" pitchFamily="18" charset="0"/>
                <a:cs typeface="Times New Roman" panose="02020603050405020304" pitchFamily="18" charset="0"/>
              </a:rPr>
              <a:t>62 </a:t>
            </a:r>
            <a:r>
              <a:rPr lang="en-US" sz="5100" b="1" dirty="0">
                <a:solidFill>
                  <a:srgbClr val="0070C0"/>
                </a:solidFill>
                <a:latin typeface="Times New Roman" panose="02020603050405020304" pitchFamily="18" charset="0"/>
                <a:cs typeface="Times New Roman" panose="02020603050405020304" pitchFamily="18" charset="0"/>
              </a:rPr>
              <a:t>deaths as of </a:t>
            </a:r>
            <a:r>
              <a:rPr lang="en-US" sz="5100" b="1" dirty="0" smtClean="0">
                <a:solidFill>
                  <a:srgbClr val="0070C0"/>
                </a:solidFill>
                <a:latin typeface="Times New Roman" panose="02020603050405020304" pitchFamily="18" charset="0"/>
                <a:cs typeface="Times New Roman" panose="02020603050405020304" pitchFamily="18" charset="0"/>
              </a:rPr>
              <a:t>16 July, 2019</a:t>
            </a: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Singapore: </a:t>
            </a:r>
            <a:r>
              <a:rPr lang="en-US" sz="5100" b="1" dirty="0" smtClean="0">
                <a:solidFill>
                  <a:srgbClr val="00B050"/>
                </a:solidFill>
                <a:latin typeface="Times New Roman" panose="02020603050405020304" pitchFamily="18" charset="0"/>
                <a:cs typeface="Times New Roman" panose="02020603050405020304" pitchFamily="18" charset="0"/>
              </a:rPr>
              <a:t>12,293</a:t>
            </a:r>
            <a:r>
              <a:rPr lang="en-US" sz="5100" b="1" dirty="0" smtClean="0">
                <a:solidFill>
                  <a:srgbClr val="0070C0"/>
                </a:solidFill>
                <a:latin typeface="Times New Roman" panose="02020603050405020304" pitchFamily="18" charset="0"/>
                <a:cs typeface="Times New Roman" panose="02020603050405020304" pitchFamily="18" charset="0"/>
              </a:rPr>
              <a:t>  cases </a:t>
            </a:r>
            <a:r>
              <a:rPr lang="en-US" sz="5100" b="1" dirty="0">
                <a:solidFill>
                  <a:srgbClr val="0070C0"/>
                </a:solidFill>
                <a:latin typeface="Times New Roman" panose="02020603050405020304" pitchFamily="18" charset="0"/>
                <a:cs typeface="Times New Roman" panose="02020603050405020304" pitchFamily="18" charset="0"/>
              </a:rPr>
              <a:t>as of 28 October, 2019</a:t>
            </a:r>
          </a:p>
          <a:p>
            <a:pPr>
              <a:lnSpc>
                <a:spcPct val="17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Sri </a:t>
            </a:r>
            <a:r>
              <a:rPr lang="en-US" sz="5100" b="1" dirty="0" err="1" smtClean="0">
                <a:solidFill>
                  <a:srgbClr val="0070C0"/>
                </a:solidFill>
                <a:latin typeface="Times New Roman" panose="02020603050405020304" pitchFamily="18" charset="0"/>
                <a:cs typeface="Times New Roman" panose="02020603050405020304" pitchFamily="18" charset="0"/>
              </a:rPr>
              <a:t>lanka</a:t>
            </a:r>
            <a:r>
              <a:rPr lang="en-US" sz="5100" b="1" dirty="0" smtClean="0">
                <a:solidFill>
                  <a:srgbClr val="0070C0"/>
                </a:solidFill>
                <a:latin typeface="Times New Roman" panose="02020603050405020304" pitchFamily="18" charset="0"/>
                <a:cs typeface="Times New Roman" panose="02020603050405020304" pitchFamily="18" charset="0"/>
              </a:rPr>
              <a:t> : 234,078 </a:t>
            </a:r>
            <a:r>
              <a:rPr lang="en-US" sz="5100" b="1" dirty="0">
                <a:solidFill>
                  <a:srgbClr val="0070C0"/>
                </a:solidFill>
                <a:latin typeface="Times New Roman" panose="02020603050405020304" pitchFamily="18" charset="0"/>
                <a:cs typeface="Times New Roman" panose="02020603050405020304" pitchFamily="18" charset="0"/>
              </a:rPr>
              <a:t>cases, </a:t>
            </a:r>
            <a:r>
              <a:rPr lang="en-US" sz="5100" b="1" dirty="0" smtClean="0">
                <a:solidFill>
                  <a:srgbClr val="0070C0"/>
                </a:solidFill>
                <a:latin typeface="Times New Roman" panose="02020603050405020304" pitchFamily="18" charset="0"/>
                <a:cs typeface="Times New Roman" panose="02020603050405020304" pitchFamily="18" charset="0"/>
              </a:rPr>
              <a:t>47 </a:t>
            </a:r>
            <a:r>
              <a:rPr lang="en-US" sz="5100" b="1" dirty="0">
                <a:solidFill>
                  <a:srgbClr val="0070C0"/>
                </a:solidFill>
                <a:latin typeface="Times New Roman" panose="02020603050405020304" pitchFamily="18" charset="0"/>
                <a:cs typeface="Times New Roman" panose="02020603050405020304" pitchFamily="18" charset="0"/>
              </a:rPr>
              <a:t>deaths as of 5</a:t>
            </a:r>
            <a:r>
              <a:rPr lang="en-US" sz="5100" b="1" dirty="0" smtClean="0">
                <a:solidFill>
                  <a:srgbClr val="0070C0"/>
                </a:solidFill>
                <a:latin typeface="Times New Roman" panose="02020603050405020304" pitchFamily="18" charset="0"/>
                <a:cs typeface="Times New Roman" panose="02020603050405020304" pitchFamily="18" charset="0"/>
              </a:rPr>
              <a:t> Aug, </a:t>
            </a:r>
            <a:r>
              <a:rPr lang="en-US" sz="5100" b="1" dirty="0">
                <a:solidFill>
                  <a:srgbClr val="0070C0"/>
                </a:solidFill>
                <a:latin typeface="Times New Roman" panose="02020603050405020304" pitchFamily="18" charset="0"/>
                <a:cs typeface="Times New Roman" panose="02020603050405020304" pitchFamily="18" charset="0"/>
              </a:rPr>
              <a:t>2019</a:t>
            </a:r>
          </a:p>
          <a:p>
            <a:endParaRPr lang="en-US" dirty="0"/>
          </a:p>
          <a:p>
            <a:pPr marL="0" indent="0" algn="r">
              <a:buNone/>
            </a:pPr>
            <a:r>
              <a:rPr lang="en-US" sz="3200" b="1" dirty="0" smtClean="0">
                <a:latin typeface="Times New Roman" panose="02020603050405020304" pitchFamily="18" charset="0"/>
                <a:cs typeface="Times New Roman" panose="02020603050405020304" pitchFamily="18" charset="0"/>
              </a:rPr>
              <a:t>Source:</a:t>
            </a:r>
            <a:r>
              <a:rPr lang="en-US" sz="3200" dirty="0" smtClean="0">
                <a:latin typeface="Times New Roman" panose="02020603050405020304" pitchFamily="18" charset="0"/>
                <a:cs typeface="Times New Roman" panose="02020603050405020304" pitchFamily="18" charset="0"/>
              </a:rPr>
              <a:t> WHO</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83242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Special findings (200 cases)</a:t>
            </a:r>
            <a:endParaRPr lang="en-US" sz="4000" b="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21603858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189577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Pitfalls in diagnosis</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About NS1</a:t>
            </a:r>
          </a:p>
          <a:p>
            <a:r>
              <a:rPr lang="en-US" dirty="0" smtClean="0"/>
              <a:t>False </a:t>
            </a:r>
            <a:r>
              <a:rPr lang="en-US" dirty="0"/>
              <a:t>positive ------- 5% </a:t>
            </a:r>
            <a:endParaRPr lang="en-US" dirty="0" smtClean="0">
              <a:effectLst/>
            </a:endParaRPr>
          </a:p>
          <a:p>
            <a:r>
              <a:rPr lang="en-US" dirty="0"/>
              <a:t>False negative---- 5%</a:t>
            </a:r>
            <a:endParaRPr lang="en-US" dirty="0" smtClean="0">
              <a:effectLst/>
            </a:endParaRPr>
          </a:p>
          <a:p>
            <a:r>
              <a:rPr lang="en-US" dirty="0"/>
              <a:t>So</a:t>
            </a:r>
            <a:r>
              <a:rPr lang="en-US" dirty="0" smtClean="0"/>
              <a:t>, </a:t>
            </a:r>
            <a:r>
              <a:rPr lang="en-US" dirty="0"/>
              <a:t>emphasis on clinical </a:t>
            </a:r>
            <a:r>
              <a:rPr lang="en-US" dirty="0" smtClean="0"/>
              <a:t>presentation needed.</a:t>
            </a:r>
          </a:p>
          <a:p>
            <a:pPr>
              <a:buNone/>
            </a:pPr>
            <a:endParaRPr lang="en-US" dirty="0" smtClean="0"/>
          </a:p>
          <a:p>
            <a:pPr marL="0" indent="0">
              <a:buNone/>
            </a:pPr>
            <a:r>
              <a:rPr lang="en-US" dirty="0" smtClean="0">
                <a:effectLst/>
              </a:rPr>
              <a:t>False negative percentage of DF cases is rising may be due to                      change </a:t>
            </a:r>
            <a:r>
              <a:rPr lang="en-US" dirty="0" smtClean="0"/>
              <a:t>in </a:t>
            </a:r>
            <a:r>
              <a:rPr lang="en-US" dirty="0" smtClean="0">
                <a:effectLst/>
              </a:rPr>
              <a:t>virulence of Dengue Virus or diagnostic kits standard.</a:t>
            </a:r>
            <a:endParaRPr lang="en-US" dirty="0">
              <a:effectLst/>
            </a:endParaRPr>
          </a:p>
        </p:txBody>
      </p:sp>
    </p:spTree>
    <p:extLst>
      <p:ext uri="{BB962C8B-B14F-4D97-AF65-F5344CB8AC3E}">
        <p14:creationId xmlns="" xmlns:p14="http://schemas.microsoft.com/office/powerpoint/2010/main" val="2274056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About NSI</a:t>
            </a:r>
            <a:endParaRPr lang="en-US" b="1" dirty="0"/>
          </a:p>
        </p:txBody>
      </p:sp>
      <p:sp>
        <p:nvSpPr>
          <p:cNvPr id="3" name="Content Placeholder 2"/>
          <p:cNvSpPr>
            <a:spLocks noGrp="1"/>
          </p:cNvSpPr>
          <p:nvPr>
            <p:ph idx="1"/>
          </p:nvPr>
        </p:nvSpPr>
        <p:spPr/>
        <p:txBody>
          <a:bodyPr>
            <a:normAutofit/>
          </a:bodyPr>
          <a:lstStyle/>
          <a:p>
            <a:r>
              <a:rPr lang="en-US" dirty="0"/>
              <a:t>Overall </a:t>
            </a:r>
            <a:r>
              <a:rPr lang="en-US" dirty="0">
                <a:solidFill>
                  <a:srgbClr val="FF0000"/>
                </a:solidFill>
              </a:rPr>
              <a:t>sensitivity of NS1 Ag detection kit </a:t>
            </a:r>
            <a:r>
              <a:rPr lang="en-US" dirty="0"/>
              <a:t>varied </a:t>
            </a:r>
            <a:r>
              <a:rPr lang="en-US" dirty="0" smtClean="0"/>
              <a:t>widely. Sensitivity </a:t>
            </a:r>
            <a:r>
              <a:rPr lang="en-US" dirty="0"/>
              <a:t>was highest in patients sampled during the first 3 days after onset of fever, </a:t>
            </a:r>
            <a:endParaRPr lang="en-US" dirty="0" smtClean="0"/>
          </a:p>
          <a:p>
            <a:r>
              <a:rPr lang="en-US" dirty="0" smtClean="0"/>
              <a:t>In </a:t>
            </a:r>
            <a:r>
              <a:rPr lang="en-US" dirty="0"/>
              <a:t>asymptomatic patients, </a:t>
            </a:r>
            <a:r>
              <a:rPr lang="en-US" dirty="0" smtClean="0"/>
              <a:t>RT-PCR assay </a:t>
            </a:r>
            <a:r>
              <a:rPr lang="en-US" dirty="0"/>
              <a:t>has proved to be more sensitive than NS1 antigen detection. </a:t>
            </a:r>
            <a:endParaRPr lang="en-US" dirty="0" smtClean="0"/>
          </a:p>
          <a:p>
            <a:r>
              <a:rPr lang="en-US" dirty="0" smtClean="0"/>
              <a:t>The </a:t>
            </a:r>
            <a:r>
              <a:rPr lang="en-US" dirty="0">
                <a:solidFill>
                  <a:srgbClr val="FF0000"/>
                </a:solidFill>
              </a:rPr>
              <a:t>NS1 antigen level correlated significantly </a:t>
            </a:r>
            <a:r>
              <a:rPr lang="en-US" dirty="0" smtClean="0">
                <a:solidFill>
                  <a:srgbClr val="FF0000"/>
                </a:solidFill>
              </a:rPr>
              <a:t>with </a:t>
            </a:r>
            <a:r>
              <a:rPr lang="en-US" dirty="0" err="1" smtClean="0">
                <a:solidFill>
                  <a:srgbClr val="FF0000"/>
                </a:solidFill>
              </a:rPr>
              <a:t>viraemia</a:t>
            </a:r>
            <a:r>
              <a:rPr lang="en-US" dirty="0" smtClean="0">
                <a:solidFill>
                  <a:srgbClr val="FF0000"/>
                </a:solidFill>
              </a:rPr>
              <a:t> </a:t>
            </a:r>
            <a:r>
              <a:rPr lang="en-US" dirty="0">
                <a:solidFill>
                  <a:srgbClr val="FF0000"/>
                </a:solidFill>
              </a:rPr>
              <a:t>and a low NS1 antigen ratio was associated with more severe disease.</a:t>
            </a:r>
          </a:p>
        </p:txBody>
      </p:sp>
    </p:spTree>
    <p:extLst>
      <p:ext uri="{BB962C8B-B14F-4D97-AF65-F5344CB8AC3E}">
        <p14:creationId xmlns="" xmlns:p14="http://schemas.microsoft.com/office/powerpoint/2010/main" val="2783617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1">
            <a:hlinkClick r:id="rId2"/>
          </p:cNvPr>
          <p:cNvPicPr>
            <a:picLocks noGrp="1"/>
          </p:cNvPicPr>
          <p:nvPr>
            <p:ph idx="1"/>
          </p:nvPr>
        </p:nvPicPr>
        <p:blipFill>
          <a:blip r:embed="rId3"/>
          <a:srcRect/>
          <a:stretch>
            <a:fillRect/>
          </a:stretch>
        </p:blipFill>
        <p:spPr bwMode="auto">
          <a:xfrm>
            <a:off x="1771135" y="535458"/>
            <a:ext cx="7611761" cy="4786185"/>
          </a:xfrm>
          <a:prstGeom prst="rect">
            <a:avLst/>
          </a:prstGeom>
          <a:noFill/>
          <a:ln w="9525">
            <a:noFill/>
            <a:miter lim="800000"/>
            <a:headEnd/>
            <a:tailEnd/>
          </a:ln>
        </p:spPr>
      </p:pic>
      <p:sp>
        <p:nvSpPr>
          <p:cNvPr id="5" name="Rectangle 4"/>
          <p:cNvSpPr/>
          <p:nvPr/>
        </p:nvSpPr>
        <p:spPr>
          <a:xfrm>
            <a:off x="4794422" y="5848864"/>
            <a:ext cx="6960973" cy="369332"/>
          </a:xfrm>
          <a:prstGeom prst="rect">
            <a:avLst/>
          </a:prstGeom>
        </p:spPr>
        <p:txBody>
          <a:bodyPr wrap="square">
            <a:spAutoFit/>
          </a:bodyPr>
          <a:lstStyle/>
          <a:p>
            <a:r>
              <a:rPr lang="en-US" i="1" dirty="0" smtClean="0"/>
              <a:t>BMC Infectious Diseases </a:t>
            </a:r>
            <a:r>
              <a:rPr lang="en-US" b="1" dirty="0" smtClean="0"/>
              <a:t>volume 6</a:t>
            </a:r>
            <a:r>
              <a:rPr lang="en-US" dirty="0" smtClean="0"/>
              <a:t>, Article number: 120 (2006)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2022"/>
            <a:ext cx="10972800" cy="5294147"/>
          </a:xfrm>
        </p:spPr>
        <p:txBody>
          <a:bodyPr/>
          <a:lstStyle/>
          <a:p>
            <a:endParaRPr lang="en-US" dirty="0" smtClean="0"/>
          </a:p>
          <a:p>
            <a:r>
              <a:rPr lang="en-US" dirty="0" smtClean="0">
                <a:solidFill>
                  <a:srgbClr val="FF0000"/>
                </a:solidFill>
              </a:rPr>
              <a:t>The examination of paired serum samples is considered the most reliable </a:t>
            </a:r>
            <a:r>
              <a:rPr lang="en-US" dirty="0" err="1" smtClean="0">
                <a:solidFill>
                  <a:srgbClr val="FF0000"/>
                </a:solidFill>
              </a:rPr>
              <a:t>sero</a:t>
            </a:r>
            <a:r>
              <a:rPr lang="en-US" dirty="0">
                <a:solidFill>
                  <a:srgbClr val="FF0000"/>
                </a:solidFill>
              </a:rPr>
              <a:t>-</a:t>
            </a:r>
            <a:r>
              <a:rPr lang="en-US" dirty="0" smtClean="0">
                <a:solidFill>
                  <a:srgbClr val="FF0000"/>
                </a:solidFill>
              </a:rPr>
              <a:t>diagnostic procedure for dengue. </a:t>
            </a:r>
          </a:p>
          <a:p>
            <a:pPr>
              <a:buNone/>
            </a:pPr>
            <a:endParaRPr lang="en-US" dirty="0" smtClean="0">
              <a:solidFill>
                <a:srgbClr val="FF0000"/>
              </a:solidFill>
            </a:endParaRPr>
          </a:p>
          <a:p>
            <a:r>
              <a:rPr lang="en-US" dirty="0" smtClean="0"/>
              <a:t>However, if only one blood sample is available, a single positive ELISA-result carries a high rate of </a:t>
            </a:r>
            <a:r>
              <a:rPr lang="en-US" dirty="0" smtClean="0">
                <a:solidFill>
                  <a:srgbClr val="FF0000"/>
                </a:solidFill>
              </a:rPr>
              <a:t>false-positivity</a:t>
            </a:r>
            <a:r>
              <a:rPr lang="en-US" dirty="0" smtClean="0"/>
              <a:t> and should be confirmed using a second and more specific diagnostic technique. </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24930"/>
            <a:ext cx="10972800" cy="5401239"/>
          </a:xfrm>
        </p:spPr>
        <p:txBody>
          <a:bodyPr/>
          <a:lstStyle/>
          <a:p>
            <a:endParaRPr lang="en-US" dirty="0" smtClean="0"/>
          </a:p>
          <a:p>
            <a:r>
              <a:rPr lang="en-US" dirty="0" smtClean="0"/>
              <a:t>Doing NS1 test after 5 days and </a:t>
            </a:r>
            <a:r>
              <a:rPr lang="en-US" dirty="0" err="1" smtClean="0"/>
              <a:t>IgM</a:t>
            </a:r>
            <a:r>
              <a:rPr lang="en-US" dirty="0" smtClean="0"/>
              <a:t> before 7 days is absolutely a wrong information for the doctors.</a:t>
            </a:r>
          </a:p>
          <a:p>
            <a:pPr>
              <a:buNone/>
            </a:pPr>
            <a:endParaRPr lang="en-US" dirty="0" smtClean="0"/>
          </a:p>
          <a:p>
            <a:r>
              <a:rPr lang="en-US" dirty="0" smtClean="0"/>
              <a:t>In the absence of further testing, platelet and white blood cell counts are helpful for the correct interpretation.</a:t>
            </a:r>
          </a:p>
          <a:p>
            <a:pPr>
              <a:buNone/>
            </a:pPr>
            <a:endParaRPr lang="en-US" dirty="0" smtClean="0"/>
          </a:p>
          <a:p>
            <a:r>
              <a:rPr lang="en-US" dirty="0" smtClean="0"/>
              <a:t>Data from 200 cases shows 15% of Dengue patients had NS1 negative</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28584"/>
          </a:xfrm>
        </p:spPr>
        <p:txBody>
          <a:bodyPr>
            <a:normAutofit/>
          </a:bodyPr>
          <a:lstStyle/>
          <a:p>
            <a:r>
              <a:rPr lang="en-US" b="1" dirty="0"/>
              <a:t>Pitfalls in diagnosis</a:t>
            </a:r>
            <a:r>
              <a:rPr lang="en-US" dirty="0" smtClean="0"/>
              <a:t>:</a:t>
            </a:r>
            <a:endParaRPr lang="en-US" dirty="0"/>
          </a:p>
        </p:txBody>
      </p:sp>
      <p:sp>
        <p:nvSpPr>
          <p:cNvPr id="3" name="Content Placeholder 2"/>
          <p:cNvSpPr>
            <a:spLocks noGrp="1"/>
          </p:cNvSpPr>
          <p:nvPr>
            <p:ph idx="1"/>
          </p:nvPr>
        </p:nvSpPr>
        <p:spPr>
          <a:xfrm>
            <a:off x="609600" y="1128584"/>
            <a:ext cx="10972800" cy="4997585"/>
          </a:xfrm>
        </p:spPr>
        <p:txBody>
          <a:bodyPr/>
          <a:lstStyle/>
          <a:p>
            <a:pPr>
              <a:buNone/>
            </a:pPr>
            <a:r>
              <a:rPr lang="en-US" b="1" dirty="0" smtClean="0"/>
              <a:t> Complete Blood Count(CBC) </a:t>
            </a:r>
          </a:p>
          <a:p>
            <a:r>
              <a:rPr lang="en-US" dirty="0" smtClean="0"/>
              <a:t>Presenting with severe </a:t>
            </a:r>
            <a:r>
              <a:rPr lang="en-US" dirty="0">
                <a:solidFill>
                  <a:srgbClr val="FF0000"/>
                </a:solidFill>
              </a:rPr>
              <a:t>Leucopenia</a:t>
            </a:r>
            <a:r>
              <a:rPr lang="en-US" dirty="0"/>
              <a:t> progress to plasma leakage more rapidly and may have a worst </a:t>
            </a:r>
            <a:r>
              <a:rPr lang="en-US" dirty="0" smtClean="0"/>
              <a:t>clinical course.</a:t>
            </a:r>
          </a:p>
          <a:p>
            <a:r>
              <a:rPr lang="en-US" dirty="0" smtClean="0"/>
              <a:t> </a:t>
            </a:r>
            <a:r>
              <a:rPr lang="en-US" dirty="0"/>
              <a:t>Rapid fall of platelet </a:t>
            </a:r>
            <a:r>
              <a:rPr lang="en-US" dirty="0" smtClean="0"/>
              <a:t>does not always correlate with positive TT</a:t>
            </a:r>
          </a:p>
          <a:p>
            <a:r>
              <a:rPr lang="en-US" dirty="0" smtClean="0"/>
              <a:t>HCT </a:t>
            </a:r>
            <a:r>
              <a:rPr lang="en-US" dirty="0"/>
              <a:t>&gt; 48 needs urgent fluid management </a:t>
            </a:r>
            <a:endParaRPr lang="en-US" dirty="0" smtClean="0">
              <a:effectLst/>
            </a:endParaRPr>
          </a:p>
          <a:p>
            <a:r>
              <a:rPr lang="en-US" dirty="0"/>
              <a:t>HCT &lt;30 needs to check internal bleeding</a:t>
            </a:r>
            <a:endParaRPr lang="en-US" dirty="0" smtClean="0">
              <a:effectLst/>
            </a:endParaRPr>
          </a:p>
          <a:p>
            <a:r>
              <a:rPr lang="en-US" dirty="0" smtClean="0"/>
              <a:t>Dengue </a:t>
            </a:r>
            <a:r>
              <a:rPr lang="en-US" dirty="0"/>
              <a:t>fever with </a:t>
            </a:r>
            <a:r>
              <a:rPr lang="en-US" dirty="0">
                <a:solidFill>
                  <a:srgbClr val="FF0000"/>
                </a:solidFill>
              </a:rPr>
              <a:t>leukocytosis</a:t>
            </a:r>
            <a:r>
              <a:rPr lang="en-US" dirty="0"/>
              <a:t> need to consider </a:t>
            </a:r>
            <a:r>
              <a:rPr lang="en-US" dirty="0" smtClean="0"/>
              <a:t>pancreatitis/pneumonia/Infective Colitis</a:t>
            </a:r>
            <a:endParaRPr lang="en-US" dirty="0"/>
          </a:p>
        </p:txBody>
      </p:sp>
    </p:spTree>
    <p:extLst>
      <p:ext uri="{BB962C8B-B14F-4D97-AF65-F5344CB8AC3E}">
        <p14:creationId xmlns="" xmlns:p14="http://schemas.microsoft.com/office/powerpoint/2010/main" val="2410721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Pitfalls in diagnosis</a:t>
            </a:r>
            <a:r>
              <a:rPr lang="en-US" b="1" dirty="0" smtClean="0"/>
              <a:t>:</a:t>
            </a:r>
            <a:endParaRPr lang="en-US" dirty="0"/>
          </a:p>
        </p:txBody>
      </p:sp>
      <p:sp>
        <p:nvSpPr>
          <p:cNvPr id="3" name="Content Placeholder 2"/>
          <p:cNvSpPr>
            <a:spLocks noGrp="1"/>
          </p:cNvSpPr>
          <p:nvPr>
            <p:ph idx="1"/>
          </p:nvPr>
        </p:nvSpPr>
        <p:spPr/>
        <p:txBody>
          <a:bodyPr/>
          <a:lstStyle/>
          <a:p>
            <a:pPr marL="0" indent="0">
              <a:buNone/>
            </a:pPr>
            <a:r>
              <a:rPr lang="en-US" sz="3600" b="1" dirty="0" smtClean="0"/>
              <a:t>Dengue serology </a:t>
            </a:r>
          </a:p>
          <a:p>
            <a:pPr marL="0" indent="0">
              <a:buNone/>
            </a:pPr>
            <a:endParaRPr lang="en-US" dirty="0"/>
          </a:p>
          <a:p>
            <a:pPr marL="0" indent="0">
              <a:buNone/>
            </a:pPr>
            <a:r>
              <a:rPr lang="en-US" dirty="0" err="1" smtClean="0"/>
              <a:t>IgG</a:t>
            </a:r>
            <a:r>
              <a:rPr lang="en-US" dirty="0" smtClean="0"/>
              <a:t> positive during febrile illness patient needs special consideration and attention as this could be secondary infection. </a:t>
            </a:r>
            <a:endParaRPr lang="en-US" dirty="0" smtClean="0">
              <a:effectLst/>
            </a:endParaRPr>
          </a:p>
          <a:p>
            <a:pPr marL="0" indent="0">
              <a:buNone/>
            </a:pPr>
            <a:endParaRPr lang="en-US" dirty="0"/>
          </a:p>
        </p:txBody>
      </p:sp>
    </p:spTree>
    <p:extLst>
      <p:ext uri="{BB962C8B-B14F-4D97-AF65-F5344CB8AC3E}">
        <p14:creationId xmlns="" xmlns:p14="http://schemas.microsoft.com/office/powerpoint/2010/main" val="279980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Pitfalls in diagnosis</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3600" b="1" dirty="0" smtClean="0"/>
              <a:t>Radiology </a:t>
            </a:r>
          </a:p>
          <a:p>
            <a:r>
              <a:rPr lang="en-US" dirty="0" smtClean="0"/>
              <a:t>USG of W/A : To detect</a:t>
            </a:r>
          </a:p>
          <a:p>
            <a:pPr marL="0" indent="0">
              <a:buNone/>
            </a:pPr>
            <a:r>
              <a:rPr lang="en-US" dirty="0" smtClean="0"/>
              <a:t>                          Fluid collection   (Ascites)</a:t>
            </a:r>
          </a:p>
          <a:p>
            <a:pPr marL="0" indent="0" algn="just">
              <a:buNone/>
            </a:pPr>
            <a:r>
              <a:rPr lang="en-US" dirty="0" smtClean="0"/>
              <a:t>                          Splenomegaly</a:t>
            </a:r>
          </a:p>
          <a:p>
            <a:pPr marL="0" indent="0" algn="just">
              <a:buNone/>
            </a:pPr>
            <a:r>
              <a:rPr lang="en-US" dirty="0"/>
              <a:t> </a:t>
            </a:r>
            <a:r>
              <a:rPr lang="en-US" dirty="0" smtClean="0"/>
              <a:t>                         Hepatomegaly </a:t>
            </a:r>
          </a:p>
          <a:p>
            <a:pPr marL="0" indent="0" algn="just">
              <a:buNone/>
            </a:pPr>
            <a:r>
              <a:rPr lang="en-US" dirty="0"/>
              <a:t> </a:t>
            </a:r>
            <a:r>
              <a:rPr lang="en-US" dirty="0" smtClean="0"/>
              <a:t>                         Thickened gallbladder</a:t>
            </a:r>
          </a:p>
          <a:p>
            <a:pPr algn="just"/>
            <a:r>
              <a:rPr lang="en-US" dirty="0" smtClean="0"/>
              <a:t>CXR P/A view: Fluid accumulation (Pleural effusion)</a:t>
            </a:r>
          </a:p>
          <a:p>
            <a:pPr marL="0" indent="0" algn="just">
              <a:buNone/>
            </a:pPr>
            <a:r>
              <a:rPr lang="en-US" dirty="0"/>
              <a:t> </a:t>
            </a:r>
            <a:r>
              <a:rPr lang="en-US" dirty="0" smtClean="0"/>
              <a:t>                         Pneumonitis            </a:t>
            </a:r>
            <a:endParaRPr lang="en-US" dirty="0"/>
          </a:p>
        </p:txBody>
      </p:sp>
    </p:spTree>
    <p:extLst>
      <p:ext uri="{BB962C8B-B14F-4D97-AF65-F5344CB8AC3E}">
        <p14:creationId xmlns="" xmlns:p14="http://schemas.microsoft.com/office/powerpoint/2010/main" val="2806968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Pitfalls in diagnosis</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   </a:t>
            </a:r>
            <a:r>
              <a:rPr lang="en-US" sz="3600" b="1" dirty="0" smtClean="0"/>
              <a:t>Other Tests</a:t>
            </a:r>
          </a:p>
          <a:p>
            <a:r>
              <a:rPr lang="en-US" dirty="0" smtClean="0"/>
              <a:t>Blood C/S – If Fever persist more than 5 days</a:t>
            </a:r>
          </a:p>
          <a:p>
            <a:r>
              <a:rPr lang="en-US" dirty="0" smtClean="0"/>
              <a:t>Lipase – If abdominal pain persists to exclude acute pancreatitis</a:t>
            </a:r>
          </a:p>
          <a:p>
            <a:r>
              <a:rPr lang="en-US" dirty="0" smtClean="0"/>
              <a:t>Stool R/E – If loose motion persists more than 4/5 days.</a:t>
            </a:r>
          </a:p>
          <a:p>
            <a:r>
              <a:rPr lang="en-US" dirty="0" smtClean="0"/>
              <a:t>S. Creatinine and electrolyte – If feature of AKI presents or profound loose motion and vomiting.</a:t>
            </a:r>
            <a:endParaRPr lang="en-US" dirty="0"/>
          </a:p>
        </p:txBody>
      </p:sp>
    </p:spTree>
    <p:extLst>
      <p:ext uri="{BB962C8B-B14F-4D97-AF65-F5344CB8AC3E}">
        <p14:creationId xmlns="" xmlns:p14="http://schemas.microsoft.com/office/powerpoint/2010/main" val="28271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617"/>
            <a:ext cx="12192000" cy="1430669"/>
          </a:xfrm>
        </p:spPr>
        <p:txBody>
          <a:bodyPr>
            <a:noAutofit/>
          </a:bodyPr>
          <a:lstStyle/>
          <a:p>
            <a:pPr algn="l"/>
            <a:r>
              <a:rPr lang="en-US" sz="2800" b="1" dirty="0" err="1" smtClean="0">
                <a:solidFill>
                  <a:schemeClr val="bg1"/>
                </a:solidFill>
                <a:latin typeface="Times New Roman" panose="02020603050405020304" pitchFamily="18" charset="0"/>
                <a:cs typeface="Times New Roman" panose="02020603050405020304" pitchFamily="18" charset="0"/>
              </a:rPr>
              <a:t>DenguDengue</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Bangladesh (1, January to 28, October)  Source : </a:t>
            </a:r>
            <a:r>
              <a:rPr lang="en-US" sz="2800" b="1" dirty="0" smtClean="0">
                <a:solidFill>
                  <a:schemeClr val="bg1"/>
                </a:solidFill>
                <a:latin typeface="Times New Roman" panose="02020603050405020304" pitchFamily="18" charset="0"/>
                <a:cs typeface="Times New Roman" panose="02020603050405020304" pitchFamily="18" charset="0"/>
              </a:rPr>
              <a:t/>
            </a:r>
            <a:br>
              <a:rPr lang="en-US" sz="2800" b="1" dirty="0" smtClean="0">
                <a:solidFill>
                  <a:schemeClr val="bg1"/>
                </a:solidFill>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Dengue</a:t>
            </a:r>
            <a:r>
              <a:rPr lang="en-US" sz="2800" b="1" dirty="0">
                <a:latin typeface="Times New Roman" panose="02020603050405020304" pitchFamily="18" charset="0"/>
                <a:cs typeface="Times New Roman" panose="02020603050405020304" pitchFamily="18" charset="0"/>
              </a:rPr>
              <a:t>: Bangladesh (1, January to </a:t>
            </a:r>
            <a:r>
              <a:rPr lang="en-US" sz="2800" b="1" dirty="0" smtClean="0">
                <a:latin typeface="Times New Roman" panose="02020603050405020304" pitchFamily="18" charset="0"/>
                <a:cs typeface="Times New Roman" panose="02020603050405020304" pitchFamily="18" charset="0"/>
              </a:rPr>
              <a:t>1, December 2019</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Source : </a:t>
            </a:r>
            <a:r>
              <a:rPr lang="en-US" sz="2800" b="1" dirty="0" smtClean="0">
                <a:latin typeface="Times New Roman" panose="02020603050405020304" pitchFamily="18" charset="0"/>
                <a:cs typeface="Times New Roman" panose="02020603050405020304" pitchFamily="18" charset="0"/>
              </a:rPr>
              <a:t>DGHS</a:t>
            </a:r>
            <a:endParaRPr lang="en-US"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519660" y="2033205"/>
          <a:ext cx="109728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335406"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231705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4846"/>
            <a:ext cx="10972800" cy="4911323"/>
          </a:xfrm>
        </p:spPr>
        <p:txBody>
          <a:bodyPr/>
          <a:lstStyle/>
          <a:p>
            <a:endParaRPr lang="en-US" dirty="0" smtClean="0"/>
          </a:p>
          <a:p>
            <a:endParaRPr lang="en-US" dirty="0"/>
          </a:p>
          <a:p>
            <a:pPr marL="0" indent="0">
              <a:buNone/>
            </a:pPr>
            <a:r>
              <a:rPr lang="en-US" sz="4800" dirty="0" smtClean="0">
                <a:latin typeface="+mj-lt"/>
              </a:rPr>
              <a:t>                 </a:t>
            </a:r>
            <a:r>
              <a:rPr lang="en-US" sz="5400" b="1" dirty="0" smtClean="0">
                <a:latin typeface="+mj-lt"/>
              </a:rPr>
              <a:t>Management Pitfalls</a:t>
            </a:r>
            <a:endParaRPr lang="en-US" sz="5400" b="1" dirty="0">
              <a:latin typeface="+mj-lt"/>
            </a:endParaRPr>
          </a:p>
        </p:txBody>
      </p:sp>
    </p:spTree>
    <p:extLst>
      <p:ext uri="{BB962C8B-B14F-4D97-AF65-F5344CB8AC3E}">
        <p14:creationId xmlns="" xmlns:p14="http://schemas.microsoft.com/office/powerpoint/2010/main" val="3022150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74358"/>
            <a:ext cx="10972800" cy="5360050"/>
          </a:xfrm>
        </p:spPr>
        <p:txBody>
          <a:bodyPr>
            <a:normAutofit/>
          </a:bodyPr>
          <a:lstStyle/>
          <a:p>
            <a:endParaRPr lang="en-US" dirty="0" smtClean="0"/>
          </a:p>
          <a:p>
            <a:r>
              <a:rPr lang="en-US" dirty="0" smtClean="0"/>
              <a:t>Group </a:t>
            </a:r>
            <a:r>
              <a:rPr lang="en-US" dirty="0"/>
              <a:t>A&amp; B usually </a:t>
            </a:r>
            <a:r>
              <a:rPr lang="en-US" dirty="0" smtClean="0"/>
              <a:t>do </a:t>
            </a:r>
            <a:r>
              <a:rPr lang="en-US" dirty="0"/>
              <a:t>not </a:t>
            </a:r>
            <a:r>
              <a:rPr lang="en-US" dirty="0" smtClean="0"/>
              <a:t>develop acute </a:t>
            </a:r>
            <a:r>
              <a:rPr lang="en-US" dirty="0"/>
              <a:t>situations</a:t>
            </a:r>
            <a:r>
              <a:rPr lang="en-US" dirty="0" smtClean="0"/>
              <a:t>.</a:t>
            </a:r>
          </a:p>
          <a:p>
            <a:pPr marL="0" indent="0">
              <a:buNone/>
            </a:pPr>
            <a:endParaRPr lang="en-US" dirty="0"/>
          </a:p>
          <a:p>
            <a:r>
              <a:rPr lang="en-US" dirty="0"/>
              <a:t>Group B with warning signs and group C demand special attention for management</a:t>
            </a:r>
            <a:r>
              <a:rPr lang="en-US" dirty="0" smtClean="0"/>
              <a:t>.</a:t>
            </a:r>
          </a:p>
          <a:p>
            <a:pPr marL="0" indent="0">
              <a:buNone/>
            </a:pPr>
            <a:endParaRPr lang="en-US" dirty="0"/>
          </a:p>
          <a:p>
            <a:r>
              <a:rPr lang="en-US" dirty="0" smtClean="0">
                <a:solidFill>
                  <a:srgbClr val="FF0000"/>
                </a:solidFill>
              </a:rPr>
              <a:t>Usually Group C patients need special attention and frequent monitoring with taking decision about special fluid management.</a:t>
            </a:r>
            <a:endParaRPr lang="en-US" dirty="0">
              <a:solidFill>
                <a:srgbClr val="FF0000"/>
              </a:solidFill>
            </a:endParaRPr>
          </a:p>
        </p:txBody>
      </p:sp>
    </p:spTree>
    <p:extLst>
      <p:ext uri="{BB962C8B-B14F-4D97-AF65-F5344CB8AC3E}">
        <p14:creationId xmlns="" xmlns:p14="http://schemas.microsoft.com/office/powerpoint/2010/main" val="1535639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6388"/>
            <a:ext cx="10972800" cy="1103818"/>
          </a:xfrm>
        </p:spPr>
        <p:txBody>
          <a:bodyPr>
            <a:normAutofit fontScale="90000"/>
          </a:bodyPr>
          <a:lstStyle/>
          <a:p>
            <a:r>
              <a:rPr lang="en-US" b="1" dirty="0"/>
              <a:t>Patients  Group  C:</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FF0000"/>
                </a:solidFill>
              </a:rPr>
              <a:t>Severe  </a:t>
            </a:r>
            <a:r>
              <a:rPr lang="en-US" dirty="0">
                <a:solidFill>
                  <a:srgbClr val="FF0000"/>
                </a:solidFill>
              </a:rPr>
              <a:t>plasma  leakage  </a:t>
            </a:r>
            <a:r>
              <a:rPr lang="en-US" dirty="0"/>
              <a:t>leading  to  dengue  shock  and/or  fluid accumulation with respiratory  distress</a:t>
            </a:r>
            <a:r>
              <a:rPr lang="en-US" dirty="0" smtClean="0"/>
              <a:t>.</a:t>
            </a:r>
          </a:p>
          <a:p>
            <a:pPr marL="0" lvl="0" indent="0">
              <a:buNone/>
            </a:pPr>
            <a:endParaRPr lang="en-US" dirty="0"/>
          </a:p>
          <a:p>
            <a:pPr lvl="0"/>
            <a:r>
              <a:rPr lang="en-US" dirty="0">
                <a:solidFill>
                  <a:srgbClr val="FF0000"/>
                </a:solidFill>
              </a:rPr>
              <a:t>Severe  organ impairment </a:t>
            </a:r>
            <a:r>
              <a:rPr lang="en-US" dirty="0"/>
              <a:t>(hepatic  damage, renal impairment) Myocarditis, cardiomyopathy, encephalopathy or encephalitis</a:t>
            </a:r>
            <a:r>
              <a:rPr lang="en-US" dirty="0" smtClean="0"/>
              <a:t>.</a:t>
            </a:r>
          </a:p>
          <a:p>
            <a:pPr marL="0" lvl="0" indent="0">
              <a:buNone/>
            </a:pPr>
            <a:endParaRPr lang="en-US" dirty="0"/>
          </a:p>
          <a:p>
            <a:pPr lvl="0"/>
            <a:r>
              <a:rPr lang="en-US" dirty="0">
                <a:solidFill>
                  <a:srgbClr val="FF0000"/>
                </a:solidFill>
              </a:rPr>
              <a:t>Severe metabolic  abnormalities </a:t>
            </a:r>
            <a:r>
              <a:rPr lang="en-US" dirty="0"/>
              <a:t>(metabolic  acidosis, severe Hypocalcaemia etc.).</a:t>
            </a:r>
          </a:p>
          <a:p>
            <a:pPr marL="0" indent="0">
              <a:buNone/>
            </a:pPr>
            <a:endParaRPr lang="en-US" dirty="0"/>
          </a:p>
          <a:p>
            <a:endParaRPr lang="en-US" dirty="0"/>
          </a:p>
        </p:txBody>
      </p:sp>
    </p:spTree>
    <p:extLst>
      <p:ext uri="{BB962C8B-B14F-4D97-AF65-F5344CB8AC3E}">
        <p14:creationId xmlns="" xmlns:p14="http://schemas.microsoft.com/office/powerpoint/2010/main" val="3046832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t>
            </a:r>
            <a:r>
              <a:rPr lang="en-US" b="1" u="sng" dirty="0"/>
              <a:t>Decompensated Shock</a:t>
            </a:r>
            <a:r>
              <a:rPr lang="en-US" dirty="0"/>
              <a:t/>
            </a:r>
            <a:br>
              <a:rPr lang="en-US" dirty="0"/>
            </a:b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Characterized </a:t>
            </a:r>
            <a:r>
              <a:rPr lang="en-US" dirty="0"/>
              <a:t>by DSS  +  profound hypotension</a:t>
            </a:r>
          </a:p>
          <a:p>
            <a:pPr lvl="0"/>
            <a:r>
              <a:rPr lang="en-US" dirty="0"/>
              <a:t>Preferably this group of patient need to manage in </a:t>
            </a:r>
            <a:r>
              <a:rPr lang="en-US" dirty="0">
                <a:solidFill>
                  <a:srgbClr val="FF0000"/>
                </a:solidFill>
              </a:rPr>
              <a:t>ICU </a:t>
            </a:r>
            <a:r>
              <a:rPr lang="en-US" dirty="0" smtClean="0">
                <a:solidFill>
                  <a:srgbClr val="FF0000"/>
                </a:solidFill>
              </a:rPr>
              <a:t>setting</a:t>
            </a:r>
          </a:p>
          <a:p>
            <a:pPr lvl="0"/>
            <a:r>
              <a:rPr lang="en-US" dirty="0" smtClean="0"/>
              <a:t>If ICU setting is not available at this moment management should be at the spot with out referral to any other hospital because one second counts.</a:t>
            </a:r>
            <a:endParaRPr lang="en-US" dirty="0"/>
          </a:p>
        </p:txBody>
      </p:sp>
    </p:spTree>
    <p:extLst>
      <p:ext uri="{BB962C8B-B14F-4D97-AF65-F5344CB8AC3E}">
        <p14:creationId xmlns="" xmlns:p14="http://schemas.microsoft.com/office/powerpoint/2010/main" val="3533530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Fluid </a:t>
            </a:r>
            <a:r>
              <a:rPr lang="en-US" b="1" u="sng" dirty="0"/>
              <a:t>overload</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hypotonic solutions should be stopped.</a:t>
            </a:r>
          </a:p>
          <a:p>
            <a:r>
              <a:rPr lang="en-US" dirty="0">
                <a:latin typeface="Times New Roman" panose="02020603050405020304" pitchFamily="18" charset="0"/>
                <a:cs typeface="Times New Roman" panose="02020603050405020304" pitchFamily="18" charset="0"/>
              </a:rPr>
              <a:t>Switch from crystalloid to colloid solutions as bolus fluids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patient is in shock, together with fluid overload 10 ml/kg/h of colloid  (</a:t>
            </a:r>
            <a:r>
              <a:rPr lang="en-US" dirty="0" smtClean="0">
                <a:latin typeface="Times New Roman" panose="02020603050405020304" pitchFamily="18" charset="0"/>
                <a:cs typeface="Times New Roman" panose="02020603050405020304" pitchFamily="18" charset="0"/>
              </a:rPr>
              <a:t>dextran/</a:t>
            </a:r>
            <a:r>
              <a:rPr lang="en-US" dirty="0" err="1" smtClean="0">
                <a:latin typeface="Times New Roman" panose="02020603050405020304" pitchFamily="18" charset="0"/>
                <a:cs typeface="Times New Roman" panose="02020603050405020304" pitchFamily="18" charset="0"/>
              </a:rPr>
              <a:t>plasmasol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should be given</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Intravenous </a:t>
            </a:r>
            <a:r>
              <a:rPr lang="en-US" dirty="0" err="1" smtClean="0">
                <a:latin typeface="Times New Roman" panose="02020603050405020304" pitchFamily="18" charset="0"/>
                <a:cs typeface="Times New Roman" panose="02020603050405020304" pitchFamily="18" charset="0"/>
              </a:rPr>
              <a:t>Frusemide</a:t>
            </a:r>
            <a:r>
              <a:rPr lang="en-US" dirty="0" smtClean="0">
                <a:latin typeface="Times New Roman" panose="02020603050405020304" pitchFamily="18" charset="0"/>
                <a:cs typeface="Times New Roman" panose="02020603050405020304" pitchFamily="18" charset="0"/>
              </a:rPr>
              <a:t> should </a:t>
            </a:r>
            <a:r>
              <a:rPr lang="en-US" dirty="0">
                <a:latin typeface="Times New Roman" panose="02020603050405020304" pitchFamily="18" charset="0"/>
                <a:cs typeface="Times New Roman" panose="02020603050405020304" pitchFamily="18" charset="0"/>
              </a:rPr>
              <a:t>be administered if the patient has stable vital signs.</a:t>
            </a:r>
          </a:p>
          <a:p>
            <a:pPr>
              <a:buNone/>
            </a:pPr>
            <a:endParaRPr lang="en-US" dirty="0">
              <a:solidFill>
                <a:schemeClr val="tx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543638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5400" dirty="0" smtClean="0"/>
          </a:p>
          <a:p>
            <a:pPr marL="0" indent="0">
              <a:buNone/>
            </a:pPr>
            <a:r>
              <a:rPr lang="en-US" sz="5400" b="1" dirty="0"/>
              <a:t> </a:t>
            </a:r>
            <a:r>
              <a:rPr lang="en-US" sz="5400" b="1" dirty="0" smtClean="0"/>
              <a:t>    Fluid in Dengue management</a:t>
            </a:r>
            <a:endParaRPr lang="en-US" sz="5400" b="1" dirty="0"/>
          </a:p>
        </p:txBody>
      </p:sp>
    </p:spTree>
    <p:extLst>
      <p:ext uri="{BB962C8B-B14F-4D97-AF65-F5344CB8AC3E}">
        <p14:creationId xmlns="" xmlns:p14="http://schemas.microsoft.com/office/powerpoint/2010/main" val="4286091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Fluid</a:t>
            </a:r>
            <a:endParaRPr lang="en-US" b="1" dirty="0"/>
          </a:p>
        </p:txBody>
      </p:sp>
      <p:sp>
        <p:nvSpPr>
          <p:cNvPr id="3" name="Content Placeholder 2"/>
          <p:cNvSpPr>
            <a:spLocks noGrp="1"/>
          </p:cNvSpPr>
          <p:nvPr>
            <p:ph idx="1"/>
          </p:nvPr>
        </p:nvSpPr>
        <p:spPr/>
        <p:txBody>
          <a:bodyPr/>
          <a:lstStyle/>
          <a:p>
            <a:pPr>
              <a:buNone/>
            </a:pPr>
            <a:r>
              <a:rPr lang="en-US" b="1" i="1" dirty="0" smtClean="0"/>
              <a:t>    Inappropriate fluid infusion can lead to</a:t>
            </a:r>
          </a:p>
          <a:p>
            <a:pPr>
              <a:buNone/>
            </a:pPr>
            <a:endParaRPr lang="en-US" dirty="0" smtClean="0"/>
          </a:p>
          <a:p>
            <a:pPr>
              <a:buNone/>
            </a:pPr>
            <a:r>
              <a:rPr lang="en-US" dirty="0" smtClean="0"/>
              <a:t>  1. Over hydration( volume overload) -Pulmonary edema- Death</a:t>
            </a:r>
          </a:p>
          <a:p>
            <a:pPr>
              <a:buNone/>
            </a:pPr>
            <a:r>
              <a:rPr lang="en-US" dirty="0" smtClean="0"/>
              <a:t>  2. Under hydration – Prolonged shock – Organ failure -- Death</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Attention</a:t>
            </a:r>
            <a:endParaRPr lang="en-US" b="1" dirty="0"/>
          </a:p>
        </p:txBody>
      </p:sp>
      <p:sp>
        <p:nvSpPr>
          <p:cNvPr id="3" name="Content Placeholder 2"/>
          <p:cNvSpPr>
            <a:spLocks noGrp="1"/>
          </p:cNvSpPr>
          <p:nvPr>
            <p:ph idx="1"/>
          </p:nvPr>
        </p:nvSpPr>
        <p:spPr/>
        <p:txBody>
          <a:bodyPr/>
          <a:lstStyle/>
          <a:p>
            <a:r>
              <a:rPr lang="en-US" dirty="0" smtClean="0"/>
              <a:t>Excessive fluids during the recovery phase may cause hypervolemia, pulmonary edema, or heart failure.</a:t>
            </a:r>
          </a:p>
          <a:p>
            <a:r>
              <a:rPr lang="en-US" dirty="0" smtClean="0"/>
              <a:t>An extremely important point is that a drop in the hematocrit level at this stage </a:t>
            </a:r>
            <a:r>
              <a:rPr lang="en-US" dirty="0" smtClean="0">
                <a:solidFill>
                  <a:srgbClr val="FF0000"/>
                </a:solidFill>
              </a:rPr>
              <a:t>should not </a:t>
            </a:r>
            <a:r>
              <a:rPr lang="en-US" dirty="0" smtClean="0"/>
              <a:t>be taken as a sign of internal hemorrhage. </a:t>
            </a:r>
          </a:p>
          <a:p>
            <a:r>
              <a:rPr lang="en-US" dirty="0" smtClean="0"/>
              <a:t>A strong pulse and blood pressure with a wide pulse pressure and </a:t>
            </a:r>
            <a:r>
              <a:rPr lang="en-US" dirty="0" err="1" smtClean="0"/>
              <a:t>diuresis</a:t>
            </a:r>
            <a:r>
              <a:rPr lang="en-US" dirty="0" smtClean="0"/>
              <a:t> indicate good vital signs.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23720"/>
            <a:ext cx="10972800" cy="5002449"/>
          </a:xfrm>
        </p:spPr>
        <p:txBody>
          <a:bodyPr>
            <a:normAutofit/>
          </a:bodyPr>
          <a:lstStyle/>
          <a:p>
            <a:pPr marL="0" indent="0">
              <a:buNone/>
            </a:pPr>
            <a:r>
              <a:rPr lang="en-US" b="1" u="sng" dirty="0"/>
              <a:t>When </a:t>
            </a:r>
            <a:r>
              <a:rPr lang="en-US" b="1" u="sng" dirty="0" smtClean="0"/>
              <a:t> </a:t>
            </a:r>
            <a:r>
              <a:rPr lang="en-US" b="1" u="sng" dirty="0"/>
              <a:t>rapid </a:t>
            </a:r>
            <a:r>
              <a:rPr lang="en-US" b="1" u="sng" dirty="0" smtClean="0"/>
              <a:t>correction by fluid is needed </a:t>
            </a:r>
            <a:r>
              <a:rPr lang="en-US" b="1" u="sng" dirty="0"/>
              <a:t>: </a:t>
            </a:r>
          </a:p>
          <a:p>
            <a:r>
              <a:rPr lang="en-US" dirty="0"/>
              <a:t>     Impending Shock / Shock </a:t>
            </a:r>
          </a:p>
          <a:p>
            <a:r>
              <a:rPr lang="en-US" dirty="0"/>
              <a:t>     High HCT </a:t>
            </a:r>
          </a:p>
          <a:p>
            <a:r>
              <a:rPr lang="en-US" dirty="0"/>
              <a:t>     Narrow pulse pressure (&lt;20</a:t>
            </a:r>
            <a:r>
              <a:rPr lang="en-US" dirty="0" smtClean="0"/>
              <a:t>)</a:t>
            </a:r>
          </a:p>
          <a:p>
            <a:pPr>
              <a:buNone/>
            </a:pPr>
            <a:endParaRPr lang="en-US" dirty="0"/>
          </a:p>
          <a:p>
            <a:r>
              <a:rPr lang="en-US" dirty="0" smtClean="0"/>
              <a:t>If </a:t>
            </a:r>
            <a:r>
              <a:rPr lang="en-US" dirty="0"/>
              <a:t>SBP &lt; </a:t>
            </a:r>
            <a:r>
              <a:rPr lang="en-US" dirty="0" smtClean="0"/>
              <a:t>100 mm Hg </a:t>
            </a:r>
            <a:r>
              <a:rPr lang="en-US" dirty="0"/>
              <a:t>---  400ml </a:t>
            </a:r>
            <a:r>
              <a:rPr lang="en-US" dirty="0" smtClean="0"/>
              <a:t>– 500ml  Crystalloid </a:t>
            </a:r>
            <a:r>
              <a:rPr lang="en-US" dirty="0"/>
              <a:t>running </a:t>
            </a:r>
          </a:p>
          <a:p>
            <a:r>
              <a:rPr lang="en-US" dirty="0"/>
              <a:t>If BP not </a:t>
            </a:r>
            <a:r>
              <a:rPr lang="en-US" dirty="0" smtClean="0"/>
              <a:t>raised give 2</a:t>
            </a:r>
            <a:r>
              <a:rPr lang="en-US" baseline="30000" dirty="0" smtClean="0"/>
              <a:t>nd</a:t>
            </a:r>
            <a:r>
              <a:rPr lang="en-US" dirty="0" smtClean="0"/>
              <a:t> bolus dose of crystalloid ,then </a:t>
            </a:r>
            <a:r>
              <a:rPr lang="en-US" dirty="0"/>
              <a:t>colloid</a:t>
            </a:r>
          </a:p>
          <a:p>
            <a:pPr marL="0" indent="0">
              <a:buNone/>
            </a:pPr>
            <a:r>
              <a:rPr lang="en-US" dirty="0" smtClean="0"/>
              <a:t>Target: BP : SBP &gt;110  and Check interval of urine output.</a:t>
            </a:r>
            <a:endParaRPr lang="en-US" dirty="0"/>
          </a:p>
        </p:txBody>
      </p:sp>
    </p:spTree>
    <p:extLst>
      <p:ext uri="{BB962C8B-B14F-4D97-AF65-F5344CB8AC3E}">
        <p14:creationId xmlns="" xmlns:p14="http://schemas.microsoft.com/office/powerpoint/2010/main" val="2696450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About Colloids</a:t>
            </a:r>
            <a:endParaRPr lang="en-US" b="1" dirty="0"/>
          </a:p>
        </p:txBody>
      </p:sp>
      <p:sp>
        <p:nvSpPr>
          <p:cNvPr id="3" name="Content Placeholder 2"/>
          <p:cNvSpPr>
            <a:spLocks noGrp="1"/>
          </p:cNvSpPr>
          <p:nvPr>
            <p:ph idx="1"/>
          </p:nvPr>
        </p:nvSpPr>
        <p:spPr/>
        <p:txBody>
          <a:bodyPr/>
          <a:lstStyle/>
          <a:p>
            <a:pPr marL="0" indent="0">
              <a:buNone/>
            </a:pPr>
            <a:r>
              <a:rPr lang="en-US" dirty="0" smtClean="0"/>
              <a:t> </a:t>
            </a:r>
          </a:p>
          <a:p>
            <a:r>
              <a:rPr lang="en-US" dirty="0" smtClean="0"/>
              <a:t>Dextran </a:t>
            </a:r>
            <a:r>
              <a:rPr lang="en-US" dirty="0"/>
              <a:t>/</a:t>
            </a:r>
            <a:r>
              <a:rPr lang="en-US" dirty="0" smtClean="0"/>
              <a:t> </a:t>
            </a:r>
            <a:r>
              <a:rPr lang="en-US" dirty="0" err="1" smtClean="0">
                <a:solidFill>
                  <a:srgbClr val="FF0000"/>
                </a:solidFill>
              </a:rPr>
              <a:t>Plasmasol</a:t>
            </a:r>
            <a:r>
              <a:rPr lang="en-US" dirty="0"/>
              <a:t> </a:t>
            </a:r>
            <a:r>
              <a:rPr lang="en-US" dirty="0" smtClean="0"/>
              <a:t>(easily available safe to use)</a:t>
            </a:r>
          </a:p>
          <a:p>
            <a:r>
              <a:rPr lang="en-US" dirty="0" err="1" smtClean="0"/>
              <a:t>Hemaceel</a:t>
            </a:r>
            <a:r>
              <a:rPr lang="en-US" dirty="0" smtClean="0"/>
              <a:t>  </a:t>
            </a:r>
          </a:p>
          <a:p>
            <a:r>
              <a:rPr lang="en-US" dirty="0" smtClean="0"/>
              <a:t>Plasma  Blood &amp; Blood Components </a:t>
            </a:r>
          </a:p>
          <a:p>
            <a:r>
              <a:rPr lang="en-US" dirty="0" smtClean="0"/>
              <a:t>Human Albumin</a:t>
            </a:r>
          </a:p>
          <a:p>
            <a:endParaRPr lang="en-US" dirty="0"/>
          </a:p>
        </p:txBody>
      </p:sp>
    </p:spTree>
    <p:extLst>
      <p:ext uri="{BB962C8B-B14F-4D97-AF65-F5344CB8AC3E}">
        <p14:creationId xmlns="" xmlns:p14="http://schemas.microsoft.com/office/powerpoint/2010/main" val="244237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551191" y="1796722"/>
          <a:ext cx="109728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7" name="Title 1"/>
          <p:cNvSpPr txBox="1">
            <a:spLocks/>
          </p:cNvSpPr>
          <p:nvPr/>
        </p:nvSpPr>
        <p:spPr>
          <a:xfrm>
            <a:off x="0" y="318618"/>
            <a:ext cx="11037194" cy="61082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r>
              <a:rPr lang="en-US" sz="2800" b="1" dirty="0" smtClean="0">
                <a:solidFill>
                  <a:schemeClr val="tx1"/>
                </a:solidFill>
                <a:latin typeface="Times New Roman" panose="02020603050405020304" pitchFamily="18" charset="0"/>
                <a:cs typeface="Times New Roman" panose="02020603050405020304" pitchFamily="18" charset="0"/>
              </a:rPr>
              <a:t>Dengue: Bangladesh (1, January to </a:t>
            </a:r>
            <a:r>
              <a:rPr lang="en-US" sz="2800" b="1" dirty="0" smtClean="0">
                <a:solidFill>
                  <a:schemeClr val="tx1"/>
                </a:solidFill>
                <a:latin typeface="Times New Roman" panose="02020603050405020304" pitchFamily="18" charset="0"/>
                <a:cs typeface="Times New Roman" panose="02020603050405020304" pitchFamily="18" charset="0"/>
              </a:rPr>
              <a:t>1, December, 2019</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Source : DGHS</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3379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Clinical Judgment and monitoring</a:t>
            </a:r>
            <a:endParaRPr lang="en-US" sz="4000" b="1" dirty="0"/>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 xmlns:p14="http://schemas.microsoft.com/office/powerpoint/2010/main" val="2958727905"/>
              </p:ext>
            </p:extLst>
          </p:nvPr>
        </p:nvGraphicFramePr>
        <p:xfrm>
          <a:off x="683740" y="1351005"/>
          <a:ext cx="10915135" cy="4787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6"/>
          <a:stretch>
            <a:fillRect/>
          </a:stretch>
        </p:blipFill>
        <p:spPr>
          <a:xfrm>
            <a:off x="3043646" y="4180114"/>
            <a:ext cx="3592285" cy="1658983"/>
          </a:xfrm>
          <a:prstGeom prst="rect">
            <a:avLst/>
          </a:prstGeom>
        </p:spPr>
      </p:pic>
      <p:pic>
        <p:nvPicPr>
          <p:cNvPr id="8" name="Picture 7"/>
          <p:cNvPicPr>
            <a:picLocks noChangeAspect="1"/>
          </p:cNvPicPr>
          <p:nvPr/>
        </p:nvPicPr>
        <p:blipFill>
          <a:blip r:embed="rId7"/>
          <a:stretch>
            <a:fillRect/>
          </a:stretch>
        </p:blipFill>
        <p:spPr>
          <a:xfrm>
            <a:off x="6365218" y="1763487"/>
            <a:ext cx="3661560" cy="1541416"/>
          </a:xfrm>
          <a:prstGeom prst="rect">
            <a:avLst/>
          </a:prstGeom>
        </p:spPr>
      </p:pic>
    </p:spTree>
    <p:extLst>
      <p:ext uri="{BB962C8B-B14F-4D97-AF65-F5344CB8AC3E}">
        <p14:creationId xmlns="" xmlns:p14="http://schemas.microsoft.com/office/powerpoint/2010/main" val="1058230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Justified Use of Colloid and how ? </a:t>
            </a:r>
            <a:endParaRPr lang="en-US" b="1" dirty="0"/>
          </a:p>
        </p:txBody>
      </p:sp>
      <p:sp>
        <p:nvSpPr>
          <p:cNvPr id="3" name="Content Placeholder 2"/>
          <p:cNvSpPr>
            <a:spLocks noGrp="1"/>
          </p:cNvSpPr>
          <p:nvPr>
            <p:ph idx="1"/>
          </p:nvPr>
        </p:nvSpPr>
        <p:spPr>
          <a:xfrm>
            <a:off x="609600" y="1270660"/>
            <a:ext cx="10972800" cy="5320145"/>
          </a:xfrm>
        </p:spPr>
        <p:txBody>
          <a:bodyPr/>
          <a:lstStyle/>
          <a:p>
            <a:endParaRPr lang="en-US" dirty="0" smtClean="0"/>
          </a:p>
          <a:p>
            <a:r>
              <a:rPr lang="en-US" dirty="0" smtClean="0"/>
              <a:t>Signs of volume overload but gross hypotension is present:</a:t>
            </a:r>
          </a:p>
          <a:p>
            <a:pPr marL="0" indent="0"/>
            <a:r>
              <a:rPr lang="en-US" dirty="0"/>
              <a:t> </a:t>
            </a:r>
            <a:r>
              <a:rPr lang="en-US" dirty="0" smtClean="0"/>
              <a:t> Persistent High HCT, despite adequate crystalloid infusion.</a:t>
            </a:r>
          </a:p>
          <a:p>
            <a:r>
              <a:rPr lang="en-US" dirty="0" smtClean="0"/>
              <a:t>Always give in a bolus dose :</a:t>
            </a:r>
          </a:p>
          <a:p>
            <a:pPr marL="0" indent="0">
              <a:buNone/>
            </a:pPr>
            <a:r>
              <a:rPr lang="en-US" dirty="0" smtClean="0"/>
              <a:t>             10 ml/Kg/hr for children at a time </a:t>
            </a:r>
          </a:p>
          <a:p>
            <a:pPr marL="0" indent="0">
              <a:buNone/>
            </a:pPr>
            <a:r>
              <a:rPr lang="en-US" dirty="0" smtClean="0"/>
              <a:t>              500ml/ hr for adult at a time</a:t>
            </a:r>
          </a:p>
          <a:p>
            <a:pPr marL="0" indent="0">
              <a:buNone/>
            </a:pPr>
            <a:r>
              <a:rPr lang="en-US" dirty="0" smtClean="0"/>
              <a:t>   HCT before and after should be checked</a:t>
            </a:r>
          </a:p>
          <a:p>
            <a:pPr marL="0" indent="0">
              <a:buNone/>
            </a:pPr>
            <a:endParaRPr lang="en-US" dirty="0" smtClean="0"/>
          </a:p>
          <a:p>
            <a:endParaRPr lang="en-US" dirty="0"/>
          </a:p>
        </p:txBody>
      </p:sp>
    </p:spTree>
    <p:extLst>
      <p:ext uri="{BB962C8B-B14F-4D97-AF65-F5344CB8AC3E}">
        <p14:creationId xmlns="" xmlns:p14="http://schemas.microsoft.com/office/powerpoint/2010/main" val="2243366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Platelet transfusion in Dengue Fever </a:t>
            </a:r>
            <a:endParaRPr lang="en-US" sz="4000" dirty="0"/>
          </a:p>
        </p:txBody>
      </p:sp>
      <p:sp>
        <p:nvSpPr>
          <p:cNvPr id="3" name="Content Placeholder 2"/>
          <p:cNvSpPr>
            <a:spLocks noGrp="1"/>
          </p:cNvSpPr>
          <p:nvPr>
            <p:ph idx="1"/>
          </p:nvPr>
        </p:nvSpPr>
        <p:spPr>
          <a:xfrm>
            <a:off x="609600" y="1344058"/>
            <a:ext cx="10859589" cy="4782111"/>
          </a:xfrm>
        </p:spPr>
        <p:txBody>
          <a:bodyPr/>
          <a:lstStyle/>
          <a:p>
            <a:endParaRPr lang="en-US" dirty="0" smtClean="0"/>
          </a:p>
          <a:p>
            <a:r>
              <a:rPr lang="en-US" dirty="0" smtClean="0"/>
              <a:t>Platelet concentrate transfusion is not required even in patient having count less than 5000/mm3</a:t>
            </a:r>
          </a:p>
          <a:p>
            <a:r>
              <a:rPr lang="en-US" dirty="0" err="1" smtClean="0"/>
              <a:t>Apheretic</a:t>
            </a:r>
            <a:r>
              <a:rPr lang="en-US" dirty="0" smtClean="0"/>
              <a:t> platelet transfusion is better than multiple concentrate (PRP)</a:t>
            </a:r>
          </a:p>
          <a:p>
            <a:r>
              <a:rPr lang="en-US" b="1" dirty="0" smtClean="0"/>
              <a:t>Prophylactic platelet transfusion is contraindicated and can lowers further platelet count</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Blood transfusion </a:t>
            </a:r>
          </a:p>
        </p:txBody>
      </p:sp>
      <p:sp>
        <p:nvSpPr>
          <p:cNvPr id="3" name="Content Placeholder 2"/>
          <p:cNvSpPr>
            <a:spLocks noGrp="1"/>
          </p:cNvSpPr>
          <p:nvPr>
            <p:ph idx="1"/>
          </p:nvPr>
        </p:nvSpPr>
        <p:spPr>
          <a:xfrm>
            <a:off x="609600" y="1600206"/>
            <a:ext cx="10702834" cy="4525963"/>
          </a:xfrm>
        </p:spPr>
        <p:txBody>
          <a:bodyPr/>
          <a:lstStyle/>
          <a:p>
            <a:endParaRPr lang="en-US" dirty="0" smtClean="0"/>
          </a:p>
          <a:p>
            <a:pPr>
              <a:buNone/>
            </a:pPr>
            <a:r>
              <a:rPr lang="en-US" dirty="0" smtClean="0"/>
              <a:t>    Injudicious blood transfusion causes pulmonary edema which may be life threatening. Except in-</a:t>
            </a:r>
          </a:p>
          <a:p>
            <a:pPr>
              <a:buNone/>
            </a:pPr>
            <a:r>
              <a:rPr lang="en-US" dirty="0" smtClean="0"/>
              <a:t>    Excessive  </a:t>
            </a:r>
            <a:r>
              <a:rPr lang="en-US" dirty="0"/>
              <a:t>visible bleeding </a:t>
            </a:r>
          </a:p>
          <a:p>
            <a:pPr marL="0" indent="0">
              <a:buNone/>
            </a:pPr>
            <a:r>
              <a:rPr lang="en-US" dirty="0"/>
              <a:t>    </a:t>
            </a:r>
            <a:r>
              <a:rPr lang="en-US" dirty="0" smtClean="0"/>
              <a:t>Rapid </a:t>
            </a:r>
            <a:r>
              <a:rPr lang="en-US" dirty="0"/>
              <a:t>fall  of HCT </a:t>
            </a:r>
            <a:r>
              <a:rPr lang="en-US" dirty="0" smtClean="0"/>
              <a:t>( concealed bleeding)</a:t>
            </a:r>
            <a:endParaRPr lang="en-US" dirty="0"/>
          </a:p>
          <a:p>
            <a:endParaRPr lang="en-US" dirty="0"/>
          </a:p>
        </p:txBody>
      </p:sp>
    </p:spTree>
    <p:extLst>
      <p:ext uri="{BB962C8B-B14F-4D97-AF65-F5344CB8AC3E}">
        <p14:creationId xmlns="" xmlns:p14="http://schemas.microsoft.com/office/powerpoint/2010/main" val="1934192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Excessive Menstrual Bleeding</a:t>
            </a:r>
          </a:p>
        </p:txBody>
      </p:sp>
      <p:sp>
        <p:nvSpPr>
          <p:cNvPr id="3" name="Content Placeholder 2"/>
          <p:cNvSpPr>
            <a:spLocks noGrp="1"/>
          </p:cNvSpPr>
          <p:nvPr>
            <p:ph idx="1"/>
          </p:nvPr>
        </p:nvSpPr>
        <p:spPr>
          <a:xfrm>
            <a:off x="609600" y="1600206"/>
            <a:ext cx="10650583" cy="4525963"/>
          </a:xfrm>
        </p:spPr>
        <p:txBody>
          <a:bodyPr/>
          <a:lstStyle/>
          <a:p>
            <a:endParaRPr lang="en-US" dirty="0" smtClean="0"/>
          </a:p>
          <a:p>
            <a:r>
              <a:rPr lang="en-US" dirty="0" smtClean="0"/>
              <a:t>Dengue </a:t>
            </a:r>
            <a:r>
              <a:rPr lang="en-US" dirty="0"/>
              <a:t>Fever may cause </a:t>
            </a:r>
            <a:r>
              <a:rPr lang="en-US" dirty="0" smtClean="0"/>
              <a:t>early date </a:t>
            </a:r>
            <a:r>
              <a:rPr lang="en-US" dirty="0"/>
              <a:t>menstruation / prolongation of </a:t>
            </a:r>
            <a:r>
              <a:rPr lang="en-US" dirty="0" smtClean="0"/>
              <a:t>usual menstrual </a:t>
            </a:r>
            <a:r>
              <a:rPr lang="en-US" dirty="0"/>
              <a:t>period. </a:t>
            </a:r>
            <a:r>
              <a:rPr lang="en-US" dirty="0" smtClean="0"/>
              <a:t>Sometimes difficult to manage</a:t>
            </a:r>
            <a:endParaRPr lang="en-US" dirty="0"/>
          </a:p>
          <a:p>
            <a:r>
              <a:rPr lang="en-US" dirty="0" smtClean="0"/>
              <a:t>better </a:t>
            </a:r>
            <a:r>
              <a:rPr lang="en-US" dirty="0"/>
              <a:t>outcome with </a:t>
            </a:r>
            <a:r>
              <a:rPr lang="en-US" dirty="0" smtClean="0"/>
              <a:t>short term hormonal therapy</a:t>
            </a:r>
          </a:p>
          <a:p>
            <a:r>
              <a:rPr lang="en-US" dirty="0" smtClean="0"/>
              <a:t>Judicious use of whole blood / platelet if needed</a:t>
            </a:r>
            <a:endParaRPr lang="en-US" dirty="0"/>
          </a:p>
          <a:p>
            <a:pPr marL="0" indent="0">
              <a:buNone/>
            </a:pPr>
            <a:endParaRPr lang="en-US" dirty="0"/>
          </a:p>
        </p:txBody>
      </p:sp>
    </p:spTree>
    <p:extLst>
      <p:ext uri="{BB962C8B-B14F-4D97-AF65-F5344CB8AC3E}">
        <p14:creationId xmlns="" xmlns:p14="http://schemas.microsoft.com/office/powerpoint/2010/main" val="40574582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2"/>
            <a:ext cx="10972800" cy="1240972"/>
          </a:xfrm>
        </p:spPr>
        <p:txBody>
          <a:bodyPr>
            <a:normAutofit fontScale="90000"/>
          </a:bodyPr>
          <a:lstStyle/>
          <a:p>
            <a:r>
              <a:rPr lang="en-US" b="1" dirty="0"/>
              <a:t>Pitfalls of </a:t>
            </a:r>
            <a:r>
              <a:rPr lang="en-US" b="1" dirty="0" smtClean="0"/>
              <a:t>uncovered/unseen </a:t>
            </a:r>
            <a:r>
              <a:rPr lang="en-US" b="1" dirty="0"/>
              <a:t>situations of DF</a:t>
            </a:r>
            <a:br>
              <a:rPr lang="en-US" b="1" dirty="0"/>
            </a:br>
            <a:endParaRPr lang="en-US" b="1" dirty="0"/>
          </a:p>
        </p:txBody>
      </p:sp>
      <p:sp>
        <p:nvSpPr>
          <p:cNvPr id="3" name="Content Placeholder 2"/>
          <p:cNvSpPr>
            <a:spLocks noGrp="1"/>
          </p:cNvSpPr>
          <p:nvPr>
            <p:ph idx="1"/>
          </p:nvPr>
        </p:nvSpPr>
        <p:spPr/>
        <p:txBody>
          <a:bodyPr>
            <a:normAutofit/>
          </a:bodyPr>
          <a:lstStyle/>
          <a:p>
            <a:endParaRPr lang="en-US" sz="3600" dirty="0" smtClean="0"/>
          </a:p>
          <a:p>
            <a:endParaRPr lang="en-US" sz="3600" dirty="0" smtClean="0"/>
          </a:p>
          <a:p>
            <a:r>
              <a:rPr lang="en-US" sz="3600" dirty="0" smtClean="0"/>
              <a:t>DF with co-infection </a:t>
            </a:r>
          </a:p>
          <a:p>
            <a:r>
              <a:rPr lang="en-US" sz="3600" dirty="0" smtClean="0"/>
              <a:t>HLH</a:t>
            </a:r>
            <a:endParaRPr lang="en-US" sz="3600" dirty="0"/>
          </a:p>
        </p:txBody>
      </p:sp>
    </p:spTree>
    <p:extLst>
      <p:ext uri="{BB962C8B-B14F-4D97-AF65-F5344CB8AC3E}">
        <p14:creationId xmlns="" xmlns:p14="http://schemas.microsoft.com/office/powerpoint/2010/main" val="16958917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62594"/>
          </a:xfrm>
        </p:spPr>
        <p:txBody>
          <a:bodyPr>
            <a:normAutofit/>
          </a:bodyPr>
          <a:lstStyle/>
          <a:p>
            <a:r>
              <a:rPr lang="en-US" b="1" dirty="0"/>
              <a:t>Dengue with Co-infection </a:t>
            </a:r>
          </a:p>
        </p:txBody>
      </p:sp>
      <p:sp>
        <p:nvSpPr>
          <p:cNvPr id="3" name="Content Placeholder 2"/>
          <p:cNvSpPr>
            <a:spLocks noGrp="1"/>
          </p:cNvSpPr>
          <p:nvPr>
            <p:ph idx="1"/>
          </p:nvPr>
        </p:nvSpPr>
        <p:spPr>
          <a:xfrm>
            <a:off x="609600" y="1255924"/>
            <a:ext cx="10972800" cy="5244028"/>
          </a:xfrm>
        </p:spPr>
        <p:txBody>
          <a:bodyPr>
            <a:normAutofit fontScale="92500" lnSpcReduction="10000"/>
          </a:bodyPr>
          <a:lstStyle/>
          <a:p>
            <a:pPr>
              <a:buNone/>
            </a:pPr>
            <a:r>
              <a:rPr lang="en-US" dirty="0" smtClean="0"/>
              <a:t>       </a:t>
            </a:r>
            <a:r>
              <a:rPr lang="en-US" b="1" dirty="0" smtClean="0"/>
              <a:t>Needs  </a:t>
            </a:r>
            <a:r>
              <a:rPr lang="en-US" b="1" dirty="0"/>
              <a:t>more </a:t>
            </a:r>
            <a:r>
              <a:rPr lang="en-US" b="1" dirty="0" smtClean="0"/>
              <a:t>documentation. Needs </a:t>
            </a:r>
            <a:r>
              <a:rPr lang="en-US" b="1" dirty="0"/>
              <a:t>to find correlation – </a:t>
            </a:r>
          </a:p>
          <a:p>
            <a:pPr marL="0" indent="0">
              <a:buNone/>
            </a:pPr>
            <a:r>
              <a:rPr lang="en-US" dirty="0"/>
              <a:t>      </a:t>
            </a:r>
            <a:r>
              <a:rPr lang="en-US" b="1" dirty="0"/>
              <a:t> 1. Enteric Fever </a:t>
            </a:r>
            <a:r>
              <a:rPr lang="en-US" b="1" dirty="0" smtClean="0"/>
              <a:t> :</a:t>
            </a:r>
          </a:p>
          <a:p>
            <a:pPr marL="0" indent="0">
              <a:buNone/>
            </a:pPr>
            <a:r>
              <a:rPr lang="en-US" dirty="0" smtClean="0"/>
              <a:t>Fever persisting more than 7 days with Splenomegaly clinically/ </a:t>
            </a:r>
            <a:r>
              <a:rPr lang="en-US" dirty="0" err="1" smtClean="0"/>
              <a:t>Sono</a:t>
            </a:r>
            <a:r>
              <a:rPr lang="en-US" dirty="0" smtClean="0"/>
              <a:t> graphically should be considered Enteric Fever. Blood C/S is recommended if fever lasting more than 5 days .</a:t>
            </a:r>
            <a:endParaRPr lang="en-US" dirty="0"/>
          </a:p>
          <a:p>
            <a:pPr marL="0" indent="0">
              <a:buNone/>
            </a:pPr>
            <a:r>
              <a:rPr lang="en-US" dirty="0"/>
              <a:t>       </a:t>
            </a:r>
            <a:r>
              <a:rPr lang="en-US" b="1" dirty="0"/>
              <a:t>2. </a:t>
            </a:r>
            <a:r>
              <a:rPr lang="en-US" b="1" dirty="0" smtClean="0"/>
              <a:t>Pneumonia:</a:t>
            </a:r>
          </a:p>
          <a:p>
            <a:pPr marL="0" indent="0">
              <a:buNone/>
            </a:pPr>
            <a:r>
              <a:rPr lang="en-US" dirty="0" smtClean="0"/>
              <a:t>Fever with respiratory findings (Cough, crackles ,effusion, bronchial breath sound etc) need to evaluate for pneumonia. </a:t>
            </a:r>
            <a:endParaRPr lang="en-US" dirty="0"/>
          </a:p>
          <a:p>
            <a:pPr marL="0" indent="0">
              <a:buNone/>
            </a:pPr>
            <a:r>
              <a:rPr lang="en-US" b="1" dirty="0" smtClean="0"/>
              <a:t>      3. </a:t>
            </a:r>
            <a:r>
              <a:rPr lang="en-US" b="1" dirty="0"/>
              <a:t>Infective </a:t>
            </a:r>
            <a:r>
              <a:rPr lang="en-US" b="1" dirty="0" smtClean="0"/>
              <a:t>diarrhea: </a:t>
            </a:r>
            <a:r>
              <a:rPr lang="en-US" dirty="0" smtClean="0"/>
              <a:t>Loose motions is very common presentation in Dengue. Loose motion with blood needs to consider about infective diarrhea. Stool R/E and C/S advised.</a:t>
            </a:r>
            <a:endParaRPr lang="en-US" dirty="0"/>
          </a:p>
          <a:p>
            <a:endParaRPr lang="en-US" dirty="0"/>
          </a:p>
        </p:txBody>
      </p:sp>
    </p:spTree>
    <p:extLst>
      <p:ext uri="{BB962C8B-B14F-4D97-AF65-F5344CB8AC3E}">
        <p14:creationId xmlns="" xmlns:p14="http://schemas.microsoft.com/office/powerpoint/2010/main" val="567523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About HLH</a:t>
            </a:r>
            <a:endParaRPr lang="en-US" b="1" dirty="0"/>
          </a:p>
        </p:txBody>
      </p:sp>
      <p:sp>
        <p:nvSpPr>
          <p:cNvPr id="3" name="Content Placeholder 2"/>
          <p:cNvSpPr>
            <a:spLocks noGrp="1"/>
          </p:cNvSpPr>
          <p:nvPr>
            <p:ph idx="1"/>
          </p:nvPr>
        </p:nvSpPr>
        <p:spPr/>
        <p:txBody>
          <a:bodyPr/>
          <a:lstStyle/>
          <a:p>
            <a:endParaRPr lang="en-GB" sz="3600" b="1" dirty="0" smtClean="0"/>
          </a:p>
          <a:p>
            <a:r>
              <a:rPr lang="en-GB" sz="3600" b="1" dirty="0" err="1" smtClean="0"/>
              <a:t>Haemophagocytic</a:t>
            </a:r>
            <a:r>
              <a:rPr lang="en-GB" sz="3600" b="1" dirty="0" smtClean="0"/>
              <a:t> </a:t>
            </a:r>
            <a:r>
              <a:rPr lang="en-GB" sz="3600" b="1" dirty="0" err="1"/>
              <a:t>lymphohistiocytosis</a:t>
            </a:r>
            <a:r>
              <a:rPr lang="en-GB" sz="3600" dirty="0"/>
              <a:t> (HLH) is rare but potentially fatal severe immune activation </a:t>
            </a:r>
            <a:r>
              <a:rPr lang="en-GB" sz="3600" dirty="0" smtClean="0"/>
              <a:t>syndrome caused </a:t>
            </a:r>
            <a:r>
              <a:rPr lang="en-GB" sz="3600" dirty="0"/>
              <a:t>by proliferation of activated lymphocytes and macrophage which leads </a:t>
            </a:r>
            <a:r>
              <a:rPr lang="en-GB" sz="3600" dirty="0" smtClean="0"/>
              <a:t>huge cytokine </a:t>
            </a:r>
            <a:r>
              <a:rPr lang="en-GB" sz="3600" dirty="0"/>
              <a:t>release syndrome.</a:t>
            </a:r>
            <a:endParaRPr lang="en-US" sz="3600" dirty="0"/>
          </a:p>
          <a:p>
            <a:pPr marL="0" indent="0">
              <a:buNone/>
            </a:pPr>
            <a:endParaRPr lang="en-US" sz="3600" dirty="0"/>
          </a:p>
          <a:p>
            <a:endParaRPr lang="en-US" dirty="0"/>
          </a:p>
        </p:txBody>
      </p:sp>
    </p:spTree>
    <p:extLst>
      <p:ext uri="{BB962C8B-B14F-4D97-AF65-F5344CB8AC3E}">
        <p14:creationId xmlns="" xmlns:p14="http://schemas.microsoft.com/office/powerpoint/2010/main" val="24072485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31966"/>
          </a:xfrm>
        </p:spPr>
        <p:txBody>
          <a:bodyPr>
            <a:normAutofit/>
          </a:bodyPr>
          <a:lstStyle/>
          <a:p>
            <a:r>
              <a:rPr lang="en-US" b="1" dirty="0" smtClean="0"/>
              <a:t>HLH (Diagnostic Criteria)</a:t>
            </a:r>
            <a:endParaRPr lang="en-US" b="1" dirty="0"/>
          </a:p>
        </p:txBody>
      </p:sp>
      <p:sp>
        <p:nvSpPr>
          <p:cNvPr id="3" name="Content Placeholder 2"/>
          <p:cNvSpPr>
            <a:spLocks noGrp="1"/>
          </p:cNvSpPr>
          <p:nvPr>
            <p:ph idx="1"/>
          </p:nvPr>
        </p:nvSpPr>
        <p:spPr>
          <a:xfrm>
            <a:off x="609600" y="1187532"/>
            <a:ext cx="10972800" cy="5569528"/>
          </a:xfrm>
        </p:spPr>
        <p:txBody>
          <a:bodyPr>
            <a:normAutofit fontScale="92500"/>
          </a:bodyPr>
          <a:lstStyle/>
          <a:p>
            <a:pPr marL="0" indent="0">
              <a:buNone/>
            </a:pPr>
            <a:r>
              <a:rPr lang="en-GB" sz="3300" b="1" u="sng" dirty="0"/>
              <a:t>Five of the following eight findings:</a:t>
            </a:r>
            <a:endParaRPr lang="en-US" sz="3300" b="1" u="sng" dirty="0"/>
          </a:p>
          <a:p>
            <a:pPr marL="514350" indent="-514350">
              <a:buFont typeface="+mj-lt"/>
              <a:buAutoNum type="arabicPeriod"/>
            </a:pPr>
            <a:r>
              <a:rPr lang="en-GB" dirty="0" smtClean="0"/>
              <a:t>Fever </a:t>
            </a:r>
            <a:r>
              <a:rPr lang="en-GB" dirty="0"/>
              <a:t>≥38.5°C</a:t>
            </a:r>
            <a:endParaRPr lang="en-US" dirty="0"/>
          </a:p>
          <a:p>
            <a:pPr marL="514350" indent="-514350">
              <a:buFont typeface="+mj-lt"/>
              <a:buAutoNum type="arabicPeriod"/>
            </a:pPr>
            <a:r>
              <a:rPr lang="en-GB" dirty="0" smtClean="0"/>
              <a:t>Splenomegaly</a:t>
            </a:r>
            <a:endParaRPr lang="en-US" dirty="0"/>
          </a:p>
          <a:p>
            <a:pPr marL="514350" indent="-514350">
              <a:buFont typeface="+mj-lt"/>
              <a:buAutoNum type="arabicPeriod"/>
            </a:pPr>
            <a:r>
              <a:rPr lang="en-GB" dirty="0" err="1" smtClean="0"/>
              <a:t>Bicytopenia</a:t>
            </a:r>
            <a:endParaRPr lang="en-US" dirty="0"/>
          </a:p>
          <a:p>
            <a:pPr marL="514350" indent="-514350">
              <a:buFont typeface="+mj-lt"/>
              <a:buAutoNum type="arabicPeriod"/>
            </a:pPr>
            <a:r>
              <a:rPr lang="en-GB" dirty="0" smtClean="0"/>
              <a:t>Hypertriglyceridemia  </a:t>
            </a:r>
            <a:r>
              <a:rPr lang="en-GB" dirty="0"/>
              <a:t>and/or </a:t>
            </a:r>
            <a:r>
              <a:rPr lang="en-GB" dirty="0" err="1"/>
              <a:t>hypofibrinogenemia</a:t>
            </a:r>
            <a:r>
              <a:rPr lang="en-GB" dirty="0"/>
              <a:t> </a:t>
            </a:r>
            <a:endParaRPr lang="en-US" dirty="0"/>
          </a:p>
          <a:p>
            <a:pPr marL="514350" indent="-514350">
              <a:buFont typeface="+mj-lt"/>
              <a:buAutoNum type="arabicPeriod"/>
            </a:pPr>
            <a:r>
              <a:rPr lang="en-GB" dirty="0" err="1" smtClean="0"/>
              <a:t>Hemophagocytosis</a:t>
            </a:r>
            <a:r>
              <a:rPr lang="en-GB" dirty="0" smtClean="0"/>
              <a:t> in bone marrow, spleen, lymph node, or liver</a:t>
            </a:r>
            <a:endParaRPr lang="en-US" dirty="0"/>
          </a:p>
          <a:p>
            <a:pPr marL="514350" indent="-514350">
              <a:buFont typeface="+mj-lt"/>
              <a:buAutoNum type="arabicPeriod"/>
            </a:pPr>
            <a:r>
              <a:rPr lang="en-GB" dirty="0" smtClean="0"/>
              <a:t>Low </a:t>
            </a:r>
            <a:r>
              <a:rPr lang="en-GB" dirty="0"/>
              <a:t>or absent NK cell activity.</a:t>
            </a:r>
            <a:endParaRPr lang="en-US" dirty="0"/>
          </a:p>
          <a:p>
            <a:pPr marL="514350" indent="-514350">
              <a:buFont typeface="+mj-lt"/>
              <a:buAutoNum type="arabicPeriod"/>
            </a:pPr>
            <a:r>
              <a:rPr lang="en-GB" dirty="0" smtClean="0"/>
              <a:t>Ferritin </a:t>
            </a:r>
            <a:r>
              <a:rPr lang="en-GB" dirty="0"/>
              <a:t>&gt;500 </a:t>
            </a:r>
            <a:r>
              <a:rPr lang="en-GB" dirty="0" err="1"/>
              <a:t>ng</a:t>
            </a:r>
            <a:r>
              <a:rPr lang="en-GB" dirty="0"/>
              <a:t>/</a:t>
            </a:r>
            <a:r>
              <a:rPr lang="en-GB" dirty="0" err="1"/>
              <a:t>mL.</a:t>
            </a:r>
            <a:endParaRPr lang="en-US" dirty="0"/>
          </a:p>
          <a:p>
            <a:pPr marL="514350" indent="-514350">
              <a:buFont typeface="+mj-lt"/>
              <a:buAutoNum type="arabicPeriod"/>
            </a:pPr>
            <a:r>
              <a:rPr lang="en-GB" dirty="0" smtClean="0"/>
              <a:t>Elevated </a:t>
            </a:r>
            <a:r>
              <a:rPr lang="en-GB" dirty="0"/>
              <a:t>soluble CD25.</a:t>
            </a:r>
            <a:endParaRPr lang="en-US" dirty="0"/>
          </a:p>
          <a:p>
            <a:pPr marL="0" indent="0">
              <a:buNone/>
            </a:pPr>
            <a:r>
              <a:rPr lang="en-GB" dirty="0" smtClean="0"/>
              <a:t>  </a:t>
            </a:r>
            <a:endParaRPr lang="en-US" dirty="0"/>
          </a:p>
          <a:p>
            <a:endParaRPr lang="en-US" dirty="0"/>
          </a:p>
        </p:txBody>
      </p:sp>
    </p:spTree>
    <p:extLst>
      <p:ext uri="{BB962C8B-B14F-4D97-AF65-F5344CB8AC3E}">
        <p14:creationId xmlns="" xmlns:p14="http://schemas.microsoft.com/office/powerpoint/2010/main" val="3915293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Prognosis Prediction</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342351635"/>
              </p:ext>
            </p:extLst>
          </p:nvPr>
        </p:nvGraphicFramePr>
        <p:xfrm>
          <a:off x="598488" y="1749425"/>
          <a:ext cx="10972800" cy="4224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7869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171383607"/>
              </p:ext>
            </p:extLst>
          </p:nvPr>
        </p:nvGraphicFramePr>
        <p:xfrm>
          <a:off x="609600" y="1045030"/>
          <a:ext cx="10702834" cy="471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901336" y="5865223"/>
            <a:ext cx="10411097" cy="646331"/>
          </a:xfrm>
          <a:prstGeom prst="rect">
            <a:avLst/>
          </a:prstGeom>
          <a:noFill/>
        </p:spPr>
        <p:txBody>
          <a:bodyPr wrap="square" rtlCol="0">
            <a:spAutoFit/>
          </a:bodyPr>
          <a:lstStyle/>
          <a:p>
            <a:r>
              <a:rPr lang="en-US" i="1"/>
              <a:t>Watts, N.; Adger, W.N.; Agnolucci, P.; Blackstock, J.; Byass, P.; Cai, W.; Grace, D.; Li, M.; Yu, C.; Yin, Y.; et al. Health and climate change: Policy responses to protect public health. Lancet </a:t>
            </a:r>
            <a:r>
              <a:rPr lang="en-US" b="1" i="1"/>
              <a:t>2015</a:t>
            </a:r>
            <a:r>
              <a:rPr lang="en-US" i="1"/>
              <a:t>, 386, 1861–1914</a:t>
            </a:r>
            <a:endParaRPr lang="en-US" dirty="0"/>
          </a:p>
        </p:txBody>
      </p:sp>
    </p:spTree>
    <p:extLst>
      <p:ext uri="{BB962C8B-B14F-4D97-AF65-F5344CB8AC3E}">
        <p14:creationId xmlns="" xmlns:p14="http://schemas.microsoft.com/office/powerpoint/2010/main" val="41196955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Picture 2" descr="C:\Users\DOCTOR\Desktop\Zika-Mosquitoes.jpg"/>
          <p:cNvPicPr>
            <a:picLocks noGrp="1" noChangeAspect="1" noChangeArrowheads="1"/>
          </p:cNvPicPr>
          <p:nvPr>
            <p:ph idx="1"/>
          </p:nvPr>
        </p:nvPicPr>
        <p:blipFill>
          <a:blip r:embed="rId2"/>
          <a:srcRect/>
          <a:stretch>
            <a:fillRect/>
          </a:stretch>
        </p:blipFill>
        <p:spPr bwMode="auto">
          <a:xfrm>
            <a:off x="598488" y="1169776"/>
            <a:ext cx="10972800" cy="504155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681540" y="3053556"/>
            <a:ext cx="2828925" cy="1619250"/>
          </a:xfrm>
        </p:spPr>
      </p:pic>
      <p:sp>
        <p:nvSpPr>
          <p:cNvPr id="6" name="TextBox 5"/>
          <p:cNvSpPr txBox="1"/>
          <p:nvPr/>
        </p:nvSpPr>
        <p:spPr>
          <a:xfrm rot="20375574">
            <a:off x="2067887" y="781861"/>
            <a:ext cx="7183488" cy="4339650"/>
          </a:xfrm>
          <a:prstGeom prst="rect">
            <a:avLst/>
          </a:prstGeom>
          <a:noFill/>
        </p:spPr>
        <p:txBody>
          <a:bodyPr wrap="square" rtlCol="0">
            <a:spAutoFit/>
          </a:bodyPr>
          <a:lstStyle/>
          <a:p>
            <a:r>
              <a:rPr lang="en-US" sz="1380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US" sz="138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51175" y="6684579"/>
            <a:ext cx="84082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573721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89398" y="412124"/>
            <a:ext cx="11359166" cy="5962918"/>
          </a:xfrm>
        </p:spPr>
      </p:pic>
    </p:spTree>
    <p:extLst>
      <p:ext uri="{BB962C8B-B14F-4D97-AF65-F5344CB8AC3E}">
        <p14:creationId xmlns="" xmlns:p14="http://schemas.microsoft.com/office/powerpoint/2010/main" val="139725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001" b="1" dirty="0" smtClean="0">
                <a:solidFill>
                  <a:srgbClr val="531B05"/>
                </a:solidFill>
                <a:latin typeface="Arial" panose="020B0604020202020204" pitchFamily="34" charset="0"/>
                <a:cs typeface="Aharoni" pitchFamily="2" charset="-79"/>
              </a:rPr>
              <a:t>Vector Life-cycle </a:t>
            </a:r>
            <a:r>
              <a:rPr lang="en-US" sz="3001" b="1" dirty="0">
                <a:solidFill>
                  <a:srgbClr val="531B05"/>
                </a:solidFill>
                <a:latin typeface="Arial" panose="020B0604020202020204" pitchFamily="34" charset="0"/>
                <a:cs typeface="Aharoni" pitchFamily="2" charset="-79"/>
              </a:rPr>
              <a:t>(10-12days)</a:t>
            </a:r>
          </a:p>
        </p:txBody>
      </p:sp>
      <p:sp>
        <p:nvSpPr>
          <p:cNvPr id="12291" name="AutoShape 6" descr="Image result for Egg of aedes mosquito images"/>
          <p:cNvSpPr>
            <a:spLocks noChangeAspect="1" noChangeArrowheads="1"/>
          </p:cNvSpPr>
          <p:nvPr/>
        </p:nvSpPr>
        <p:spPr bwMode="auto">
          <a:xfrm>
            <a:off x="155616" y="748205"/>
            <a:ext cx="304880" cy="228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
        <p:nvSpPr>
          <p:cNvPr id="12292" name="AutoShape 8" descr="Image result for Egg of aedes mosquito images"/>
          <p:cNvSpPr>
            <a:spLocks noChangeAspect="1" noChangeArrowheads="1"/>
          </p:cNvSpPr>
          <p:nvPr/>
        </p:nvSpPr>
        <p:spPr bwMode="auto">
          <a:xfrm>
            <a:off x="155616" y="748205"/>
            <a:ext cx="304880" cy="228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graphicFrame>
        <p:nvGraphicFramePr>
          <p:cNvPr id="14" name="Diagram 13"/>
          <p:cNvGraphicFramePr/>
          <p:nvPr>
            <p:extLst>
              <p:ext uri="{D42A27DB-BD31-4B8C-83A1-F6EECF244321}">
                <p14:modId xmlns="" xmlns:p14="http://schemas.microsoft.com/office/powerpoint/2010/main" val="2455925822"/>
              </p:ext>
            </p:extLst>
          </p:nvPr>
        </p:nvGraphicFramePr>
        <p:xfrm>
          <a:off x="836832" y="1417638"/>
          <a:ext cx="10670779"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4" name="TextBox 14"/>
          <p:cNvSpPr txBox="1">
            <a:spLocks noChangeArrowheads="1"/>
          </p:cNvSpPr>
          <p:nvPr/>
        </p:nvSpPr>
        <p:spPr bwMode="auto">
          <a:xfrm>
            <a:off x="989271" y="1999881"/>
            <a:ext cx="22865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Egg</a:t>
            </a:r>
          </a:p>
        </p:txBody>
      </p:sp>
      <p:sp>
        <p:nvSpPr>
          <p:cNvPr id="12295" name="TextBox 15"/>
          <p:cNvSpPr txBox="1">
            <a:spLocks noChangeArrowheads="1"/>
          </p:cNvSpPr>
          <p:nvPr/>
        </p:nvSpPr>
        <p:spPr bwMode="auto">
          <a:xfrm>
            <a:off x="989271" y="3200344"/>
            <a:ext cx="19817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dirty="0" err="1"/>
              <a:t>Lar</a:t>
            </a:r>
            <a:r>
              <a:rPr lang="en-US" sz="1200" b="1" dirty="0"/>
              <a:t>)</a:t>
            </a:r>
            <a:r>
              <a:rPr lang="en-US" sz="1200" b="1" dirty="0" err="1"/>
              <a:t>va</a:t>
            </a:r>
            <a:r>
              <a:rPr lang="en-US" sz="1200" b="1" dirty="0"/>
              <a:t>(2-3days</a:t>
            </a:r>
          </a:p>
        </p:txBody>
      </p:sp>
      <p:sp>
        <p:nvSpPr>
          <p:cNvPr id="12296" name="TextBox 16"/>
          <p:cNvSpPr txBox="1">
            <a:spLocks noChangeArrowheads="1"/>
          </p:cNvSpPr>
          <p:nvPr/>
        </p:nvSpPr>
        <p:spPr bwMode="auto">
          <a:xfrm>
            <a:off x="989271" y="4343642"/>
            <a:ext cx="205793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solidFill>
                  <a:schemeClr val="bg1"/>
                </a:solidFill>
              </a:rPr>
              <a:t>P</a:t>
            </a:r>
            <a:r>
              <a:rPr lang="en-US" sz="1200" b="1"/>
              <a:t>upa(6-8days</a:t>
            </a:r>
          </a:p>
        </p:txBody>
      </p:sp>
      <p:sp>
        <p:nvSpPr>
          <p:cNvPr id="12297" name="TextBox 17"/>
          <p:cNvSpPr txBox="1">
            <a:spLocks noChangeArrowheads="1"/>
          </p:cNvSpPr>
          <p:nvPr/>
        </p:nvSpPr>
        <p:spPr bwMode="auto">
          <a:xfrm>
            <a:off x="3657600" y="5317708"/>
            <a:ext cx="708844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sz="1200" b="1" dirty="0">
                <a:solidFill>
                  <a:schemeClr val="bg1"/>
                </a:solidFill>
              </a:rPr>
              <a:t>Maxillary pulps shorter than </a:t>
            </a:r>
            <a:r>
              <a:rPr lang="en-GB" sz="1200" b="1" dirty="0" err="1">
                <a:solidFill>
                  <a:schemeClr val="bg1"/>
                </a:solidFill>
              </a:rPr>
              <a:t>probosis</a:t>
            </a:r>
            <a:endParaRPr lang="en-GB" sz="1200" b="1" dirty="0">
              <a:solidFill>
                <a:schemeClr val="bg1"/>
              </a:solidFill>
            </a:endParaRPr>
          </a:p>
          <a:p>
            <a:pPr eaLnBrk="1" hangingPunct="1"/>
            <a:r>
              <a:rPr lang="en-GB" sz="1200" b="1" dirty="0">
                <a:solidFill>
                  <a:schemeClr val="bg1"/>
                </a:solidFill>
              </a:rPr>
              <a:t>Wings uniformly </a:t>
            </a:r>
            <a:r>
              <a:rPr lang="en-GB" sz="1200" b="1" dirty="0" err="1">
                <a:solidFill>
                  <a:schemeClr val="bg1"/>
                </a:solidFill>
              </a:rPr>
              <a:t>grayish</a:t>
            </a:r>
            <a:r>
              <a:rPr lang="en-GB" sz="1200" b="1" dirty="0">
                <a:solidFill>
                  <a:schemeClr val="bg1"/>
                </a:solidFill>
              </a:rPr>
              <a:t> black -Body and legs are black with distinctive white patches throughout </a:t>
            </a:r>
          </a:p>
          <a:p>
            <a:pPr eaLnBrk="1" hangingPunct="1"/>
            <a:r>
              <a:rPr lang="en-GB" sz="1200" b="1" dirty="0">
                <a:solidFill>
                  <a:schemeClr val="bg1"/>
                </a:solidFill>
              </a:rPr>
              <a:t>Thorax has  marking</a:t>
            </a:r>
            <a:endParaRPr lang="en-US" sz="1200" b="1" dirty="0">
              <a:solidFill>
                <a:schemeClr val="bg1"/>
              </a:solidFill>
            </a:endParaRPr>
          </a:p>
        </p:txBody>
      </p:sp>
      <p:sp>
        <p:nvSpPr>
          <p:cNvPr id="12298" name="TextBox 18"/>
          <p:cNvSpPr txBox="1">
            <a:spLocks noChangeArrowheads="1"/>
          </p:cNvSpPr>
          <p:nvPr/>
        </p:nvSpPr>
        <p:spPr bwMode="auto">
          <a:xfrm>
            <a:off x="1065491" y="5315445"/>
            <a:ext cx="182927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Adult-1-2days</a:t>
            </a:r>
          </a:p>
        </p:txBody>
      </p:sp>
    </p:spTree>
    <p:extLst>
      <p:ext uri="{BB962C8B-B14F-4D97-AF65-F5344CB8AC3E}">
        <p14:creationId xmlns="" xmlns:p14="http://schemas.microsoft.com/office/powerpoint/2010/main" val="97942029"/>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TotalTime>
  <Words>2573</Words>
  <Application>Microsoft Office PowerPoint</Application>
  <PresentationFormat>Custom</PresentationFormat>
  <Paragraphs>338</Paragraphs>
  <Slides>71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Chart</vt:lpstr>
      <vt:lpstr>Slide 1</vt:lpstr>
      <vt:lpstr>New guideline 2018</vt:lpstr>
      <vt:lpstr>  Epidemiology-Dengue Fever</vt:lpstr>
      <vt:lpstr>Dengue Dengue : South Asia 2019</vt:lpstr>
      <vt:lpstr>DenguDengue: Bangladesh (1, January to 28, October)  Source :  Dengue: Bangladesh (1, January to 1, December 2019)  Source : DGHS</vt:lpstr>
      <vt:lpstr>Slide 6</vt:lpstr>
      <vt:lpstr>Slide 7</vt:lpstr>
      <vt:lpstr>Slide 8</vt:lpstr>
      <vt:lpstr>Vector Life-cycle (10-12days)</vt:lpstr>
      <vt:lpstr>The duration of developmental times</vt:lpstr>
      <vt:lpstr>Cont.</vt:lpstr>
      <vt:lpstr>Slide 12</vt:lpstr>
      <vt:lpstr>Slide 13</vt:lpstr>
      <vt:lpstr>Climate Change</vt:lpstr>
      <vt:lpstr>Slide 15</vt:lpstr>
      <vt:lpstr>Cont.</vt:lpstr>
      <vt:lpstr>Effect of Climate Change</vt:lpstr>
      <vt:lpstr>Dengue fever and dengue haemorrhagic fever epidemiological changes </vt:lpstr>
      <vt:lpstr>Changing Epidemiology</vt:lpstr>
      <vt:lpstr>1.Changes in human host  </vt:lpstr>
      <vt:lpstr>Slide 21</vt:lpstr>
      <vt:lpstr>Slide 22</vt:lpstr>
      <vt:lpstr>2.Changes in the dengue virus  </vt:lpstr>
      <vt:lpstr>Slide 24</vt:lpstr>
      <vt:lpstr>Slide 25</vt:lpstr>
      <vt:lpstr>Reported Dengue Cases and Deaths, Bangladesh: 2000 – 2018</vt:lpstr>
      <vt:lpstr>Slide 27</vt:lpstr>
      <vt:lpstr>3.Changes in the vector bionomics </vt:lpstr>
      <vt:lpstr>Prediction and Future</vt:lpstr>
      <vt:lpstr>Slide 30</vt:lpstr>
      <vt:lpstr>Slide 31</vt:lpstr>
      <vt:lpstr>Pitfalls</vt:lpstr>
      <vt:lpstr>Pitfalls in Dengue</vt:lpstr>
      <vt:lpstr>Dengue Case Group (200 data)</vt:lpstr>
      <vt:lpstr>Pitfalls in C/F </vt:lpstr>
      <vt:lpstr>Pitfalls in C/F </vt:lpstr>
      <vt:lpstr>Onset of afebrile day (200)   </vt:lpstr>
      <vt:lpstr>Pitfalls in C/F </vt:lpstr>
      <vt:lpstr>Pattern of C/F 2019</vt:lpstr>
      <vt:lpstr>Special findings (200 cases)</vt:lpstr>
      <vt:lpstr> Pitfalls in diagnosis:</vt:lpstr>
      <vt:lpstr>About NSI</vt:lpstr>
      <vt:lpstr>Slide 43</vt:lpstr>
      <vt:lpstr>Slide 44</vt:lpstr>
      <vt:lpstr>Slide 45</vt:lpstr>
      <vt:lpstr>Pitfalls in diagnosis:</vt:lpstr>
      <vt:lpstr> Pitfalls in diagnosis:</vt:lpstr>
      <vt:lpstr> Pitfalls in diagnosis:</vt:lpstr>
      <vt:lpstr>Pitfalls in diagnosis:</vt:lpstr>
      <vt:lpstr>Slide 50</vt:lpstr>
      <vt:lpstr>Slide 51</vt:lpstr>
      <vt:lpstr>Patients  Group  C: </vt:lpstr>
      <vt:lpstr> Decompensated Shock </vt:lpstr>
      <vt:lpstr>Fluid overload </vt:lpstr>
      <vt:lpstr>Slide 55</vt:lpstr>
      <vt:lpstr>Fluid</vt:lpstr>
      <vt:lpstr>Attention</vt:lpstr>
      <vt:lpstr>Slide 58</vt:lpstr>
      <vt:lpstr>  About Colloids</vt:lpstr>
      <vt:lpstr>Clinical Judgment and monitoring</vt:lpstr>
      <vt:lpstr>Justified Use of Colloid and how ? </vt:lpstr>
      <vt:lpstr>Platelet transfusion in Dengue Fever </vt:lpstr>
      <vt:lpstr>Blood transfusion </vt:lpstr>
      <vt:lpstr>Excessive Menstrual Bleeding</vt:lpstr>
      <vt:lpstr>Pitfalls of uncovered/unseen situations of DF </vt:lpstr>
      <vt:lpstr>Dengue with Co-infection </vt:lpstr>
      <vt:lpstr>About HLH</vt:lpstr>
      <vt:lpstr>HLH (Diagnostic Criteria)</vt:lpstr>
      <vt:lpstr>Prognosis Prediction</vt:lpstr>
      <vt:lpstr>Slide 70</vt:lpstr>
      <vt:lpstr>Slide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Saikat</dc:creator>
  <cp:lastModifiedBy>user</cp:lastModifiedBy>
  <cp:revision>163</cp:revision>
  <dcterms:created xsi:type="dcterms:W3CDTF">2019-09-12T13:41:34Z</dcterms:created>
  <dcterms:modified xsi:type="dcterms:W3CDTF">2020-01-10T16:24:18Z</dcterms:modified>
</cp:coreProperties>
</file>